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86"/>
  </p:notesMasterIdLst>
  <p:handoutMasterIdLst>
    <p:handoutMasterId r:id="rId87"/>
  </p:handoutMasterIdLst>
  <p:sldIdLst>
    <p:sldId id="727" r:id="rId70"/>
    <p:sldId id="755" r:id="rId71"/>
    <p:sldId id="760" r:id="rId72"/>
    <p:sldId id="742" r:id="rId73"/>
    <p:sldId id="759" r:id="rId74"/>
    <p:sldId id="758" r:id="rId75"/>
    <p:sldId id="756" r:id="rId76"/>
    <p:sldId id="261" r:id="rId77"/>
    <p:sldId id="766" r:id="rId78"/>
    <p:sldId id="761" r:id="rId79"/>
    <p:sldId id="765" r:id="rId80"/>
    <p:sldId id="767" r:id="rId81"/>
    <p:sldId id="769" r:id="rId82"/>
    <p:sldId id="746" r:id="rId83"/>
    <p:sldId id="739" r:id="rId84"/>
    <p:sldId id="728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B4AA3D15-D40E-F045-BF5E-0FA76BA4CC6D}">
          <p14:sldIdLst/>
        </p14:section>
        <p14:section name="YOUR PRESENATATION" id="{88A75BE7-9891-0649-8603-A4248CBF5D51}">
          <p14:sldIdLst>
            <p14:sldId id="727"/>
            <p14:sldId id="755"/>
            <p14:sldId id="760"/>
            <p14:sldId id="742"/>
            <p14:sldId id="759"/>
            <p14:sldId id="758"/>
            <p14:sldId id="756"/>
            <p14:sldId id="261"/>
            <p14:sldId id="766"/>
            <p14:sldId id="761"/>
            <p14:sldId id="765"/>
            <p14:sldId id="767"/>
            <p14:sldId id="769"/>
            <p14:sldId id="746"/>
          </p14:sldIdLst>
        </p14:section>
        <p14:section name="Walk-Out" id="{E1C5B446-A4D8-DA45-AB19-A4578A7B68EC}">
          <p14:sldIdLst>
            <p14:sldId id="739"/>
            <p14:sldId id="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DF9"/>
    <a:srgbClr val="029A67"/>
    <a:srgbClr val="FAFCFD"/>
    <a:srgbClr val="4D668C"/>
    <a:srgbClr val="425C8A"/>
    <a:srgbClr val="465F88"/>
    <a:srgbClr val="021A52"/>
    <a:srgbClr val="01114E"/>
    <a:srgbClr val="D2DCE4"/>
    <a:srgbClr val="3F5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255" autoAdjust="0"/>
  </p:normalViewPr>
  <p:slideViewPr>
    <p:cSldViewPr snapToGrid="0">
      <p:cViewPr varScale="1">
        <p:scale>
          <a:sx n="83" d="100"/>
          <a:sy n="83" d="100"/>
        </p:scale>
        <p:origin x="1254" y="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slide" Target="slides/slide7.xml"/><Relationship Id="rId84" Type="http://schemas.openxmlformats.org/officeDocument/2006/relationships/slide" Target="slides/slide15.xml"/><Relationship Id="rId89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theme" Target="theme/theme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6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4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73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61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34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24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15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9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1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/>
              <a:t>* Recent explosive growth </a:t>
            </a:r>
          </a:p>
          <a:p>
            <a:pPr>
              <a:buClr>
                <a:srgbClr val="00EC86"/>
              </a:buClr>
            </a:pPr>
            <a:r>
              <a:rPr lang="en-US"/>
              <a:t>* Ease of package management – solving dependency issues</a:t>
            </a:r>
          </a:p>
          <a:p>
            <a:pPr>
              <a:buClr>
                <a:srgbClr val="00EC86"/>
              </a:buClr>
            </a:pPr>
            <a:r>
              <a:rPr lang="en-US" b="0"/>
              <a:t>* </a:t>
            </a:r>
            <a:r>
              <a:rPr lang="en-US"/>
              <a:t>Non-experts increase domain productivity </a:t>
            </a:r>
          </a:p>
          <a:p>
            <a:pPr lvl="1">
              <a:buClr>
                <a:srgbClr val="00EC86"/>
              </a:buClr>
            </a:pPr>
            <a:r>
              <a:rPr lang="en-US"/>
              <a:t>No matter the computing environment</a:t>
            </a:r>
          </a:p>
          <a:p>
            <a:pPr lvl="1">
              <a:buClr>
                <a:srgbClr val="00EC86"/>
              </a:buClr>
            </a:pPr>
            <a:r>
              <a:rPr lang="en-US"/>
              <a:t>No matter the skill level</a:t>
            </a:r>
            <a:endParaRPr lang="en-US" b="0"/>
          </a:p>
          <a:p>
            <a:pPr marL="171450" indent="-171450">
              <a:buClr>
                <a:srgbClr val="00EC86"/>
              </a:buClr>
              <a:buFont typeface="Arial" panose="020B0604020202020204" pitchFamily="34" charset="0"/>
              <a:buChar char="•"/>
            </a:pPr>
            <a:r>
              <a:rPr lang="en-US" b="0"/>
              <a:t>Consistency of interfaces </a:t>
            </a:r>
          </a:p>
          <a:p>
            <a:pPr marL="457200" lvl="1" indent="0">
              <a:buClr>
                <a:srgbClr val="00EC86"/>
              </a:buClr>
              <a:buFont typeface="Arial" panose="020B0604020202020204" pitchFamily="34" charset="0"/>
              <a:buNone/>
            </a:pPr>
            <a:r>
              <a:rPr lang="en-US" b="0"/>
              <a:t>You know what you’re going to get</a:t>
            </a:r>
          </a:p>
          <a:p>
            <a:pPr marL="457200" lvl="1" indent="0">
              <a:buClr>
                <a:srgbClr val="00EC86"/>
              </a:buClr>
              <a:buFont typeface="Arial" panose="020B0604020202020204" pitchFamily="34" charset="0"/>
              <a:buNone/>
            </a:pPr>
            <a:r>
              <a:rPr lang="en-US" b="0"/>
              <a:t>Knowledge transferrable outside domain expert – </a:t>
            </a:r>
          </a:p>
          <a:p>
            <a:pPr marL="457200" lvl="1" indent="0">
              <a:buClr>
                <a:srgbClr val="00EC86"/>
              </a:buClr>
              <a:buFont typeface="Arial" panose="020B0604020202020204" pitchFamily="34" charset="0"/>
              <a:buNone/>
            </a:pPr>
            <a:r>
              <a:rPr lang="en-US" b="0"/>
              <a:t>Copy each other’s homework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3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/>
              <a:t>* Recent explosive growth </a:t>
            </a:r>
          </a:p>
          <a:p>
            <a:pPr>
              <a:buClr>
                <a:srgbClr val="00EC86"/>
              </a:buClr>
            </a:pPr>
            <a:r>
              <a:rPr lang="en-US"/>
              <a:t>* Ease of package management – solving dependency issues</a:t>
            </a:r>
          </a:p>
          <a:p>
            <a:pPr>
              <a:buClr>
                <a:srgbClr val="00EC86"/>
              </a:buClr>
            </a:pPr>
            <a:r>
              <a:rPr lang="en-US" b="0"/>
              <a:t>* </a:t>
            </a:r>
            <a:r>
              <a:rPr lang="en-US"/>
              <a:t>Non-experts increase domain productivity </a:t>
            </a:r>
          </a:p>
          <a:p>
            <a:pPr lvl="1">
              <a:buClr>
                <a:srgbClr val="00EC86"/>
              </a:buClr>
            </a:pPr>
            <a:r>
              <a:rPr lang="en-US"/>
              <a:t>No matter the computing environment</a:t>
            </a:r>
          </a:p>
          <a:p>
            <a:pPr lvl="1">
              <a:buClr>
                <a:srgbClr val="00EC86"/>
              </a:buClr>
            </a:pPr>
            <a:r>
              <a:rPr lang="en-US"/>
              <a:t>No matter the skill level</a:t>
            </a:r>
            <a:endParaRPr lang="en-US" b="0"/>
          </a:p>
          <a:p>
            <a:pPr marL="171450" indent="-171450">
              <a:buClr>
                <a:srgbClr val="00EC86"/>
              </a:buClr>
              <a:buFont typeface="Arial" panose="020B0604020202020204" pitchFamily="34" charset="0"/>
              <a:buChar char="•"/>
            </a:pPr>
            <a:r>
              <a:rPr lang="en-US" b="0"/>
              <a:t>Consistency of interfaces </a:t>
            </a:r>
          </a:p>
          <a:p>
            <a:pPr marL="457200" lvl="1" indent="0">
              <a:buClr>
                <a:srgbClr val="00EC86"/>
              </a:buClr>
              <a:buFont typeface="Arial" panose="020B0604020202020204" pitchFamily="34" charset="0"/>
              <a:buNone/>
            </a:pPr>
            <a:r>
              <a:rPr lang="en-US" b="0"/>
              <a:t>You know what you’re going to get</a:t>
            </a:r>
          </a:p>
          <a:p>
            <a:pPr marL="457200" lvl="1" indent="0">
              <a:buClr>
                <a:srgbClr val="00EC86"/>
              </a:buClr>
              <a:buFont typeface="Arial" panose="020B0604020202020204" pitchFamily="34" charset="0"/>
              <a:buNone/>
            </a:pPr>
            <a:r>
              <a:rPr lang="en-US" b="0"/>
              <a:t>Knowledge transferrable outside domain expert – </a:t>
            </a:r>
          </a:p>
          <a:p>
            <a:pPr marL="457200" lvl="1" indent="0">
              <a:buClr>
                <a:srgbClr val="00EC86"/>
              </a:buClr>
              <a:buFont typeface="Arial" panose="020B0604020202020204" pitchFamily="34" charset="0"/>
              <a:buNone/>
            </a:pPr>
            <a:r>
              <a:rPr lang="en-US" b="0"/>
              <a:t>Copy each other’s homework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53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2021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Advanced spatial analysis and data science –  continues “to innovate on all the key building blocks of spatial analysis and data science: data engineering, visualization and exploration, spatial analysis, machine learning and AI, big data analytics, modelling and scripting, and sharing and collaboration.”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Data Engineering experience in ArcGIS Pro is one such example, along with continued integration with open source data science tools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Enhancements to better support temporal analysis across its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Integrating </a:t>
            </a:r>
            <a:r>
              <a:rPr lang="en-US" err="1"/>
              <a:t>GeoAI</a:t>
            </a:r>
            <a:r>
              <a:rPr lang="en-US"/>
              <a:t>, ML, and deep learning –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Doubled the total number of deep learning models supported within ArcGIS via the ArcGIS API for Python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New interactive analysis tools to ArcGIS Pro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Released pre-trained </a:t>
            </a:r>
            <a:r>
              <a:rPr lang="en-US" err="1"/>
              <a:t>GeoAI</a:t>
            </a:r>
            <a:r>
              <a:rPr lang="en-US"/>
              <a:t> models that can accelerate AI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36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51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1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Demo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3/4/2022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3/4/2022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Section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3/4/2022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terprise.arcgis.com/en/portal/latest/administer/windows/scripting-with-the-arcgis-python-api.htm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developers.arcgis.com/python/sample-notebook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ro.arcgis.com/en/pro-app/2.8/arcpy/main/arcgis-pro-arcpy-reference.htm" TargetMode="External"/><Relationship Id="rId5" Type="http://schemas.openxmlformats.org/officeDocument/2006/relationships/hyperlink" Target="https://www.esri.com/en-us/arcgis/products/arcgis-notebooks/runtime-manifests" TargetMode="External"/><Relationship Id="rId4" Type="http://schemas.openxmlformats.org/officeDocument/2006/relationships/hyperlink" Target="https://pro.arcgis.com/en/pro-app/2.8/arcpy/get-started/work-with-python-packages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12" Type="http://schemas.openxmlformats.org/officeDocument/2006/relationships/image" Target="../media/image7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pinterest.com/pin/374009944053173442/" TargetMode="Externa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29"/>
            <a:stretch/>
          </p:blipFill>
          <p:spPr>
            <a:xfrm>
              <a:off x="2673530" y="0"/>
              <a:ext cx="951846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>
                <a:solidFill>
                  <a:srgbClr val="00EC86"/>
                </a:solidFill>
                <a:latin typeface="Arial"/>
                <a:ea typeface="ＭＳ Ｐゴシック"/>
              </a:rPr>
              <a:t>Nick </a:t>
            </a:r>
            <a:r>
              <a:rPr lang="en-US" sz="1800" err="1">
                <a:solidFill>
                  <a:srgbClr val="00EC86"/>
                </a:solidFill>
                <a:latin typeface="Arial"/>
                <a:ea typeface="ＭＳ Ｐゴシック"/>
              </a:rPr>
              <a:t>Giner</a:t>
            </a:r>
            <a:endParaRPr lang="en-US" sz="180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>
                <a:solidFill>
                  <a:srgbClr val="00EC86"/>
                </a:solidFill>
                <a:latin typeface="Arial"/>
                <a:ea typeface="ＭＳ Ｐゴシック"/>
              </a:rPr>
              <a:t>John Yaist</a:t>
            </a: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endParaRPr lang="en-US" sz="180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1" y="2460325"/>
            <a:ext cx="8623748" cy="914400"/>
          </a:xfrm>
        </p:spPr>
        <p:txBody>
          <a:bodyPr/>
          <a:lstStyle/>
          <a:p>
            <a:pPr algn="l"/>
            <a:r>
              <a:rPr lang="en-US" sz="3800">
                <a:solidFill>
                  <a:prstClr val="white"/>
                </a:solidFill>
                <a:latin typeface="Arial"/>
                <a:ea typeface="ＭＳ Ｐゴシック"/>
              </a:rPr>
              <a:t>Strategies for </a:t>
            </a:r>
            <a:br>
              <a:rPr lang="en-US" sz="3800">
                <a:solidFill>
                  <a:prstClr val="white"/>
                </a:solidFill>
                <a:latin typeface="Arial"/>
                <a:ea typeface="ＭＳ Ｐゴシック"/>
              </a:rPr>
            </a:br>
            <a:r>
              <a:rPr lang="en-US" sz="3800">
                <a:solidFill>
                  <a:prstClr val="white"/>
                </a:solidFill>
                <a:latin typeface="Arial"/>
                <a:ea typeface="ＭＳ Ｐゴシック"/>
              </a:rPr>
              <a:t>Scripting and Automating</a:t>
            </a:r>
            <a:endParaRPr lang="en-US" sz="3800"/>
          </a:p>
        </p:txBody>
      </p:sp>
    </p:spTree>
    <p:extLst>
      <p:ext uri="{BB962C8B-B14F-4D97-AF65-F5344CB8AC3E}">
        <p14:creationId xmlns:p14="http://schemas.microsoft.com/office/powerpoint/2010/main" val="25983117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 hidden="1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135040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Section Subhead</a:t>
            </a: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135040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Section Header</a:t>
            </a:r>
            <a:endParaRPr lang="en-US" sz="3600"/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E6F04882-F821-4B53-8D61-132FE6798BC2}"/>
              </a:ext>
            </a:extLst>
          </p:cNvPr>
          <p:cNvGrpSpPr/>
          <p:nvPr/>
        </p:nvGrpSpPr>
        <p:grpSpPr>
          <a:xfrm>
            <a:off x="789431" y="1586509"/>
            <a:ext cx="11402695" cy="5270500"/>
            <a:chOff x="789431" y="1586509"/>
            <a:chExt cx="11402695" cy="5270500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79A96E33-ADE7-4B81-9A1A-EB82102F80F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8472" y="1586509"/>
              <a:ext cx="3639286" cy="3413721"/>
            </a:xfrm>
            <a:prstGeom prst="rect">
              <a:avLst/>
            </a:prstGeom>
          </p:spPr>
        </p:pic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A7E76BBB-B631-4B9F-B799-AF2734F9F00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431" y="1668754"/>
              <a:ext cx="6611086" cy="3413772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12B10B7D-0978-43B7-84D8-E1E14347F8F6}"/>
              </a:ext>
            </a:extLst>
          </p:cNvPr>
          <p:cNvSpPr txBox="1">
            <a:spLocks/>
          </p:cNvSpPr>
          <p:nvPr/>
        </p:nvSpPr>
        <p:spPr>
          <a:xfrm>
            <a:off x="673100" y="375895"/>
            <a:ext cx="8502431" cy="391160"/>
          </a:xfrm>
          <a:prstGeom prst="rect">
            <a:avLst/>
          </a:prstGeom>
          <a:noFill/>
        </p:spPr>
        <p:txBody>
          <a:bodyPr vert="horz" wrap="square" lIns="0" tIns="1270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/>
              <a:t>ArcGIS</a:t>
            </a:r>
            <a:r>
              <a:rPr lang="en-US" sz="2400" spc="-45"/>
              <a:t> </a:t>
            </a:r>
            <a:r>
              <a:rPr lang="en-US" sz="2400"/>
              <a:t>Python</a:t>
            </a:r>
            <a:r>
              <a:rPr lang="en-US" sz="2400" spc="-40"/>
              <a:t> </a:t>
            </a:r>
            <a:r>
              <a:rPr lang="en-US" sz="2400" spc="-10"/>
              <a:t>Libraries: ArcPy and ArcGIS API for Python </a:t>
            </a:r>
            <a:endParaRPr lang="en-US" sz="240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DEF3187B-5882-4ABC-8203-600D531A753A}"/>
              </a:ext>
            </a:extLst>
          </p:cNvPr>
          <p:cNvSpPr txBox="1"/>
          <p:nvPr/>
        </p:nvSpPr>
        <p:spPr>
          <a:xfrm>
            <a:off x="1446833" y="2049462"/>
            <a:ext cx="2671445" cy="13208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0"/>
              </a:spcBef>
              <a:buClr>
                <a:srgbClr val="5ED9FF"/>
              </a:buClr>
              <a:buSzPct val="77419"/>
              <a:buFont typeface="Arial"/>
              <a:buChar char="•"/>
              <a:tabLst>
                <a:tab pos="189865" algn="l"/>
              </a:tabLst>
            </a:pP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Maps</a:t>
            </a:r>
            <a:r>
              <a:rPr sz="15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5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-10">
                <a:solidFill>
                  <a:srgbClr val="FFFFFF"/>
                </a:solidFill>
                <a:latin typeface="Calibri"/>
                <a:cs typeface="Calibri"/>
              </a:rPr>
              <a:t>projects</a:t>
            </a:r>
            <a:endParaRPr sz="1550">
              <a:latin typeface="Calibri"/>
              <a:cs typeface="Calibri"/>
            </a:endParaRPr>
          </a:p>
          <a:p>
            <a:pPr marL="189230" marR="508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7419"/>
              <a:buFont typeface="Arial"/>
              <a:buChar char="•"/>
              <a:tabLst>
                <a:tab pos="189865" algn="l"/>
              </a:tabLst>
            </a:pP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15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15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5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sz="15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5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-1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1550" spc="-2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55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894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1700+</a:t>
            </a:r>
            <a:r>
              <a:rPr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geoprocessing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608A8BED-386A-4003-BF09-272648D8DF16}"/>
              </a:ext>
            </a:extLst>
          </p:cNvPr>
          <p:cNvSpPr txBox="1"/>
          <p:nvPr/>
        </p:nvSpPr>
        <p:spPr>
          <a:xfrm>
            <a:off x="7689609" y="1257236"/>
            <a:ext cx="2023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ArcGIS</a:t>
            </a:r>
            <a:r>
              <a:rPr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C9AFE603-8434-4A2E-ACB1-4688825A5371}"/>
              </a:ext>
            </a:extLst>
          </p:cNvPr>
          <p:cNvSpPr txBox="1"/>
          <p:nvPr/>
        </p:nvSpPr>
        <p:spPr>
          <a:xfrm>
            <a:off x="4386111" y="1260665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ArcPy</a:t>
            </a:r>
            <a:r>
              <a:rPr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ArcGIS</a:t>
            </a:r>
            <a:r>
              <a:rPr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5C1736EE-7027-4669-8FB0-E08860CE5918}"/>
              </a:ext>
            </a:extLst>
          </p:cNvPr>
          <p:cNvSpPr txBox="1"/>
          <p:nvPr/>
        </p:nvSpPr>
        <p:spPr>
          <a:xfrm>
            <a:off x="1270536" y="3947586"/>
            <a:ext cx="25666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5880" algn="just">
              <a:lnSpc>
                <a:spcPct val="100000"/>
              </a:lnSpc>
              <a:spcBef>
                <a:spcPts val="95"/>
              </a:spcBef>
            </a:pP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Comprehensive</a:t>
            </a:r>
            <a:r>
              <a:rPr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powerful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spatial</a:t>
            </a:r>
            <a:r>
              <a:rPr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analysis,</a:t>
            </a:r>
            <a:r>
              <a:rPr sz="16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management,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conversion.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1FE5EBAD-9EC5-4933-9BBD-EFAED30763F1}"/>
              </a:ext>
            </a:extLst>
          </p:cNvPr>
          <p:cNvSpPr txBox="1"/>
          <p:nvPr/>
        </p:nvSpPr>
        <p:spPr>
          <a:xfrm>
            <a:off x="2273838" y="1260675"/>
            <a:ext cx="55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FFFFFF"/>
                </a:solidFill>
                <a:latin typeface="Calibri"/>
                <a:cs typeface="Calibri"/>
              </a:rPr>
              <a:t>ArcPy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1E7FCDE1-EB54-4CC1-8E70-8516C150A75A}"/>
              </a:ext>
            </a:extLst>
          </p:cNvPr>
          <p:cNvSpPr txBox="1"/>
          <p:nvPr/>
        </p:nvSpPr>
        <p:spPr>
          <a:xfrm>
            <a:off x="7591611" y="1963690"/>
            <a:ext cx="2380615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95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Manage</a:t>
            </a:r>
            <a:r>
              <a:rPr sz="16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layers,</a:t>
            </a:r>
            <a:r>
              <a:rPr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maps,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endParaRPr sz="16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anywhere</a:t>
            </a:r>
            <a:endParaRPr sz="1600">
              <a:latin typeface="Calibri"/>
              <a:cs typeface="Calibri"/>
            </a:endParaRPr>
          </a:p>
          <a:p>
            <a:pPr marL="189230" marR="422275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geospatial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6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13">
            <a:extLst>
              <a:ext uri="{FF2B5EF4-FFF2-40B4-BE49-F238E27FC236}">
                <a16:creationId xmlns:a16="http://schemas.microsoft.com/office/drawing/2014/main" id="{18E22648-79F5-4A10-9900-7734CD2FBE1F}"/>
              </a:ext>
            </a:extLst>
          </p:cNvPr>
          <p:cNvGrpSpPr/>
          <p:nvPr/>
        </p:nvGrpSpPr>
        <p:grpSpPr>
          <a:xfrm>
            <a:off x="4392167" y="4664964"/>
            <a:ext cx="7642859" cy="1443355"/>
            <a:chOff x="4392167" y="4664964"/>
            <a:chExt cx="7642859" cy="1443355"/>
          </a:xfrm>
        </p:grpSpPr>
        <p:pic>
          <p:nvPicPr>
            <p:cNvPr id="22" name="object 14">
              <a:extLst>
                <a:ext uri="{FF2B5EF4-FFF2-40B4-BE49-F238E27FC236}">
                  <a16:creationId xmlns:a16="http://schemas.microsoft.com/office/drawing/2014/main" id="{A8087DCB-DA2A-46E8-BB4E-336F89B2D00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5332" y="4664964"/>
              <a:ext cx="2139695" cy="1443227"/>
            </a:xfrm>
            <a:prstGeom prst="rect">
              <a:avLst/>
            </a:prstGeom>
          </p:spPr>
        </p:pic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id="{8CD50D1B-E14A-4CB8-9F60-CF11CE0B38A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371" y="5122164"/>
              <a:ext cx="655828" cy="656336"/>
            </a:xfrm>
            <a:prstGeom prst="rect">
              <a:avLst/>
            </a:prstGeom>
          </p:spPr>
        </p:pic>
        <p:pic>
          <p:nvPicPr>
            <p:cNvPr id="24" name="object 16">
              <a:extLst>
                <a:ext uri="{FF2B5EF4-FFF2-40B4-BE49-F238E27FC236}">
                  <a16:creationId xmlns:a16="http://schemas.microsoft.com/office/drawing/2014/main" id="{AEC5D190-6016-4D36-9346-A642EEE7E31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6479" y="5122164"/>
              <a:ext cx="655320" cy="656336"/>
            </a:xfrm>
            <a:prstGeom prst="rect">
              <a:avLst/>
            </a:prstGeom>
          </p:spPr>
        </p:pic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BCBE00F3-476F-4D1D-B18F-BC9D2ABF062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2167" y="5152644"/>
              <a:ext cx="659891" cy="659891"/>
            </a:xfrm>
            <a:prstGeom prst="rect">
              <a:avLst/>
            </a:prstGeom>
          </p:spPr>
        </p:pic>
      </p:grpSp>
      <p:sp>
        <p:nvSpPr>
          <p:cNvPr id="26" name="object 18">
            <a:extLst>
              <a:ext uri="{FF2B5EF4-FFF2-40B4-BE49-F238E27FC236}">
                <a16:creationId xmlns:a16="http://schemas.microsoft.com/office/drawing/2014/main" id="{B27869B6-1CAE-4301-A2EF-D1838646C793}"/>
              </a:ext>
            </a:extLst>
          </p:cNvPr>
          <p:cNvSpPr txBox="1"/>
          <p:nvPr/>
        </p:nvSpPr>
        <p:spPr>
          <a:xfrm>
            <a:off x="4367113" y="2372372"/>
            <a:ext cx="2533015" cy="15875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0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everything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1600">
              <a:latin typeface="Calibri"/>
              <a:cs typeface="Calibri"/>
            </a:endParaRPr>
          </a:p>
          <a:p>
            <a:pPr marL="189230" marR="506095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Jupyter</a:t>
            </a:r>
            <a:r>
              <a:rPr sz="16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Notebook</a:t>
            </a:r>
            <a:r>
              <a:rPr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rich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endParaRPr sz="1600">
              <a:latin typeface="Calibri"/>
              <a:cs typeface="Calibri"/>
            </a:endParaRPr>
          </a:p>
          <a:p>
            <a:pPr marL="189230" marR="508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Seamlessly</a:t>
            </a:r>
            <a:r>
              <a:rPr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blend</a:t>
            </a:r>
            <a:r>
              <a:rPr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layers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F9CD265B-4951-472E-9FFC-9280117DA520}"/>
              </a:ext>
            </a:extLst>
          </p:cNvPr>
          <p:cNvSpPr txBox="1"/>
          <p:nvPr/>
        </p:nvSpPr>
        <p:spPr>
          <a:xfrm>
            <a:off x="7448069" y="3727522"/>
            <a:ext cx="24028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Lightweight</a:t>
            </a:r>
            <a:r>
              <a:rPr sz="16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analyzing</a:t>
            </a:r>
            <a:r>
              <a:rPr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spatial</a:t>
            </a:r>
            <a:r>
              <a:rPr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data,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managing</a:t>
            </a:r>
            <a:r>
              <a:rPr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GIS,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spatial</a:t>
            </a:r>
            <a:r>
              <a:rPr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science.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41B2601A-962C-4822-A111-649353E03DCF}"/>
              </a:ext>
            </a:extLst>
          </p:cNvPr>
          <p:cNvSpPr txBox="1"/>
          <p:nvPr/>
        </p:nvSpPr>
        <p:spPr>
          <a:xfrm>
            <a:off x="6265779" y="5868366"/>
            <a:ext cx="516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10" dirty="0">
                <a:solidFill>
                  <a:srgbClr val="FFFFFF"/>
                </a:solidFill>
                <a:latin typeface="Calibri"/>
                <a:cs typeface="Calibri"/>
              </a:rPr>
              <a:t>Online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642715EC-1FB9-441F-88C1-AB8AC513B18C}"/>
              </a:ext>
            </a:extLst>
          </p:cNvPr>
          <p:cNvSpPr txBox="1"/>
          <p:nvPr/>
        </p:nvSpPr>
        <p:spPr>
          <a:xfrm>
            <a:off x="5213614" y="5858990"/>
            <a:ext cx="767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solidFill>
                  <a:srgbClr val="FFFFFF"/>
                </a:solidFill>
                <a:latin typeface="Calibri"/>
                <a:cs typeface="Calibri"/>
              </a:rPr>
              <a:t>Enterprise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8D35CBF7-7E91-4BEE-81F1-F510910133C1}"/>
              </a:ext>
            </a:extLst>
          </p:cNvPr>
          <p:cNvSpPr txBox="1"/>
          <p:nvPr/>
        </p:nvSpPr>
        <p:spPr>
          <a:xfrm>
            <a:off x="4620918" y="5865587"/>
            <a:ext cx="2705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127283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249319" y="3154769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Nick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9313" y="1969827"/>
            <a:ext cx="4527741" cy="1107996"/>
          </a:xfrm>
        </p:spPr>
        <p:txBody>
          <a:bodyPr/>
          <a:lstStyle/>
          <a:p>
            <a:r>
              <a:rPr lang="en-US" sz="3600" dirty="0"/>
              <a:t>Demo:</a:t>
            </a:r>
            <a:br>
              <a:rPr lang="en-US" sz="3600" dirty="0"/>
            </a:br>
            <a:r>
              <a:rPr lang="en-US" sz="3600" dirty="0"/>
              <a:t>ArcGIS Pro Use Case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E62C6D4-EC72-4AF1-B811-8C7F719A5F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B2389D-686A-46F5-8500-000A23665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82" y="2417095"/>
            <a:ext cx="5238094" cy="20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1605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6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2973650"/>
            <a:ext cx="4887179" cy="11079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John Yaist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lang="en-US" sz="18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Administration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Content Management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865654"/>
            <a:ext cx="4527741" cy="1107996"/>
          </a:xfrm>
        </p:spPr>
        <p:txBody>
          <a:bodyPr/>
          <a:lstStyle/>
          <a:p>
            <a:r>
              <a:rPr lang="en-US" sz="3600" dirty="0"/>
              <a:t>Demo:</a:t>
            </a:r>
            <a:br>
              <a:rPr lang="en-US" sz="3600" dirty="0"/>
            </a:br>
            <a:r>
              <a:rPr lang="en-US" sz="3600" dirty="0"/>
              <a:t>ArcGIS API for Python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ED296F56-095A-4046-8D04-41C17583EBC6}"/>
              </a:ext>
            </a:extLst>
          </p:cNvPr>
          <p:cNvSpPr/>
          <p:nvPr/>
        </p:nvSpPr>
        <p:spPr>
          <a:xfrm>
            <a:off x="836218" y="543801"/>
            <a:ext cx="5259782" cy="5303624"/>
          </a:xfrm>
          <a:custGeom>
            <a:avLst/>
            <a:gdLst>
              <a:gd name="connsiteX0" fmla="*/ 2971607 w 5259782"/>
              <a:gd name="connsiteY0" fmla="*/ 1569947 h 5303624"/>
              <a:gd name="connsiteX1" fmla="*/ 3487146 w 5259782"/>
              <a:gd name="connsiteY1" fmla="*/ 2013339 h 5303624"/>
              <a:gd name="connsiteX2" fmla="*/ 3421675 w 5259782"/>
              <a:gd name="connsiteY2" fmla="*/ 2065460 h 5303624"/>
              <a:gd name="connsiteX3" fmla="*/ 2971607 w 5259782"/>
              <a:gd name="connsiteY3" fmla="*/ 1643099 h 5303624"/>
              <a:gd name="connsiteX4" fmla="*/ 2181749 w 5259782"/>
              <a:gd name="connsiteY4" fmla="*/ 1643099 h 5303624"/>
              <a:gd name="connsiteX5" fmla="*/ 2151574 w 5259782"/>
              <a:gd name="connsiteY5" fmla="*/ 1644105 h 5303624"/>
              <a:gd name="connsiteX6" fmla="*/ 2098538 w 5259782"/>
              <a:gd name="connsiteY6" fmla="*/ 1651603 h 5303624"/>
              <a:gd name="connsiteX7" fmla="*/ 2142795 w 5259782"/>
              <a:gd name="connsiteY7" fmla="*/ 1571593 h 5303624"/>
              <a:gd name="connsiteX8" fmla="*/ 2146727 w 5259782"/>
              <a:gd name="connsiteY8" fmla="*/ 1571044 h 5303624"/>
              <a:gd name="connsiteX9" fmla="*/ 2181749 w 5259782"/>
              <a:gd name="connsiteY9" fmla="*/ 1569947 h 5303624"/>
              <a:gd name="connsiteX10" fmla="*/ 2037639 w 5259782"/>
              <a:gd name="connsiteY10" fmla="*/ 451178 h 5303624"/>
              <a:gd name="connsiteX11" fmla="*/ 2771601 w 5259782"/>
              <a:gd name="connsiteY11" fmla="*/ 107554 h 5303624"/>
              <a:gd name="connsiteX12" fmla="*/ 3115232 w 5259782"/>
              <a:gd name="connsiteY12" fmla="*/ 841517 h 5303624"/>
              <a:gd name="connsiteX13" fmla="*/ 2381262 w 5259782"/>
              <a:gd name="connsiteY13" fmla="*/ 1185140 h 5303624"/>
              <a:gd name="connsiteX14" fmla="*/ 2289465 w 5259782"/>
              <a:gd name="connsiteY14" fmla="*/ 1142373 h 5303624"/>
              <a:gd name="connsiteX15" fmla="*/ 2239356 w 5259782"/>
              <a:gd name="connsiteY15" fmla="*/ 1109363 h 5303624"/>
              <a:gd name="connsiteX16" fmla="*/ 2241368 w 5259782"/>
              <a:gd name="connsiteY16" fmla="*/ 1149323 h 5303624"/>
              <a:gd name="connsiteX17" fmla="*/ 2239539 w 5259782"/>
              <a:gd name="connsiteY17" fmla="*/ 1196872 h 5303624"/>
              <a:gd name="connsiteX18" fmla="*/ 2252798 w 5259782"/>
              <a:gd name="connsiteY18" fmla="*/ 1205558 h 5303624"/>
              <a:gd name="connsiteX19" fmla="*/ 3135815 w 5259782"/>
              <a:gd name="connsiteY19" fmla="*/ 970082 h 5303624"/>
              <a:gd name="connsiteX20" fmla="*/ 2900339 w 5259782"/>
              <a:gd name="connsiteY20" fmla="*/ 87069 h 5303624"/>
              <a:gd name="connsiteX21" fmla="*/ 2017321 w 5259782"/>
              <a:gd name="connsiteY21" fmla="*/ 322541 h 5303624"/>
              <a:gd name="connsiteX22" fmla="*/ 1968968 w 5259782"/>
              <a:gd name="connsiteY22" fmla="*/ 426307 h 5303624"/>
              <a:gd name="connsiteX23" fmla="*/ 1956623 w 5259782"/>
              <a:gd name="connsiteY23" fmla="*/ 467820 h 5303624"/>
              <a:gd name="connsiteX24" fmla="*/ 2014231 w 5259782"/>
              <a:gd name="connsiteY24" fmla="*/ 530548 h 5303624"/>
              <a:gd name="connsiteX25" fmla="*/ 2037639 w 5259782"/>
              <a:gd name="connsiteY25" fmla="*/ 451178 h 5303624"/>
              <a:gd name="connsiteX26" fmla="*/ 513152 w 5259782"/>
              <a:gd name="connsiteY26" fmla="*/ 1149323 h 5303624"/>
              <a:gd name="connsiteX27" fmla="*/ 1281248 w 5259782"/>
              <a:gd name="connsiteY27" fmla="*/ 381227 h 5303624"/>
              <a:gd name="connsiteX28" fmla="*/ 2049344 w 5259782"/>
              <a:gd name="connsiteY28" fmla="*/ 1149323 h 5303624"/>
              <a:gd name="connsiteX29" fmla="*/ 1281248 w 5259782"/>
              <a:gd name="connsiteY29" fmla="*/ 1917419 h 5303624"/>
              <a:gd name="connsiteX30" fmla="*/ 513152 w 5259782"/>
              <a:gd name="connsiteY30" fmla="*/ 1149323 h 5303624"/>
              <a:gd name="connsiteX31" fmla="*/ 586304 w 5259782"/>
              <a:gd name="connsiteY31" fmla="*/ 1149323 h 5303624"/>
              <a:gd name="connsiteX32" fmla="*/ 1281248 w 5259782"/>
              <a:gd name="connsiteY32" fmla="*/ 1844267 h 5303624"/>
              <a:gd name="connsiteX33" fmla="*/ 1976192 w 5259782"/>
              <a:gd name="connsiteY33" fmla="*/ 1149323 h 5303624"/>
              <a:gd name="connsiteX34" fmla="*/ 1281248 w 5259782"/>
              <a:gd name="connsiteY34" fmla="*/ 454379 h 5303624"/>
              <a:gd name="connsiteX35" fmla="*/ 586304 w 5259782"/>
              <a:gd name="connsiteY35" fmla="*/ 1149323 h 5303624"/>
              <a:gd name="connsiteX36" fmla="*/ 1784168 w 5259782"/>
              <a:gd name="connsiteY36" fmla="*/ 5044667 h 5303624"/>
              <a:gd name="connsiteX37" fmla="*/ 516443 w 5259782"/>
              <a:gd name="connsiteY37" fmla="*/ 5044667 h 5303624"/>
              <a:gd name="connsiteX38" fmla="*/ 311984 w 5259782"/>
              <a:gd name="connsiteY38" fmla="*/ 4840207 h 5303624"/>
              <a:gd name="connsiteX39" fmla="*/ 311984 w 5259782"/>
              <a:gd name="connsiteY39" fmla="*/ 4551622 h 5303624"/>
              <a:gd name="connsiteX40" fmla="*/ 275408 w 5259782"/>
              <a:gd name="connsiteY40" fmla="*/ 4551622 h 5303624"/>
              <a:gd name="connsiteX41" fmla="*/ 127366 w 5259782"/>
              <a:gd name="connsiteY41" fmla="*/ 4485786 h 5303624"/>
              <a:gd name="connsiteX42" fmla="*/ 73599 w 5259782"/>
              <a:gd name="connsiteY42" fmla="*/ 4329423 h 5303624"/>
              <a:gd name="connsiteX43" fmla="*/ 177841 w 5259782"/>
              <a:gd name="connsiteY43" fmla="*/ 2878270 h 5303624"/>
              <a:gd name="connsiteX44" fmla="*/ 801645 w 5259782"/>
              <a:gd name="connsiteY44" fmla="*/ 2283179 h 5303624"/>
              <a:gd name="connsiteX45" fmla="*/ 1669410 w 5259782"/>
              <a:gd name="connsiteY45" fmla="*/ 2283179 h 5303624"/>
              <a:gd name="connsiteX46" fmla="*/ 2293123 w 5259782"/>
              <a:gd name="connsiteY46" fmla="*/ 2878453 h 5303624"/>
              <a:gd name="connsiteX47" fmla="*/ 2379991 w 5259782"/>
              <a:gd name="connsiteY47" fmla="*/ 4086924 h 5303624"/>
              <a:gd name="connsiteX48" fmla="*/ 2448388 w 5259782"/>
              <a:gd name="connsiteY48" fmla="*/ 4017887 h 5303624"/>
              <a:gd name="connsiteX49" fmla="*/ 2366092 w 5259782"/>
              <a:gd name="connsiteY49" fmla="*/ 2873424 h 5303624"/>
              <a:gd name="connsiteX50" fmla="*/ 1669410 w 5259782"/>
              <a:gd name="connsiteY50" fmla="*/ 2210027 h 5303624"/>
              <a:gd name="connsiteX51" fmla="*/ 801645 w 5259782"/>
              <a:gd name="connsiteY51" fmla="*/ 2210027 h 5303624"/>
              <a:gd name="connsiteX52" fmla="*/ 104872 w 5259782"/>
              <a:gd name="connsiteY52" fmla="*/ 2873241 h 5303624"/>
              <a:gd name="connsiteX53" fmla="*/ 722 w 5259782"/>
              <a:gd name="connsiteY53" fmla="*/ 4324120 h 5303624"/>
              <a:gd name="connsiteX54" fmla="*/ 73417 w 5259782"/>
              <a:gd name="connsiteY54" fmla="*/ 4534980 h 5303624"/>
              <a:gd name="connsiteX55" fmla="*/ 238923 w 5259782"/>
              <a:gd name="connsiteY55" fmla="*/ 4622214 h 5303624"/>
              <a:gd name="connsiteX56" fmla="*/ 238923 w 5259782"/>
              <a:gd name="connsiteY56" fmla="*/ 4840116 h 5303624"/>
              <a:gd name="connsiteX57" fmla="*/ 516535 w 5259782"/>
              <a:gd name="connsiteY57" fmla="*/ 5117727 h 5303624"/>
              <a:gd name="connsiteX58" fmla="*/ 1784168 w 5259782"/>
              <a:gd name="connsiteY58" fmla="*/ 5117727 h 5303624"/>
              <a:gd name="connsiteX59" fmla="*/ 3365439 w 5259782"/>
              <a:gd name="connsiteY59" fmla="*/ 3821657 h 5303624"/>
              <a:gd name="connsiteX60" fmla="*/ 2269440 w 5259782"/>
              <a:gd name="connsiteY60" fmla="*/ 4917565 h 5303624"/>
              <a:gd name="connsiteX61" fmla="*/ 2321195 w 5259782"/>
              <a:gd name="connsiteY61" fmla="*/ 4969320 h 5303624"/>
              <a:gd name="connsiteX62" fmla="*/ 3417103 w 5259782"/>
              <a:gd name="connsiteY62" fmla="*/ 3873321 h 5303624"/>
              <a:gd name="connsiteX63" fmla="*/ 5241331 w 5259782"/>
              <a:gd name="connsiteY63" fmla="*/ 3238727 h 5303624"/>
              <a:gd name="connsiteX64" fmla="*/ 4360581 w 5259782"/>
              <a:gd name="connsiteY64" fmla="*/ 4101463 h 5303624"/>
              <a:gd name="connsiteX65" fmla="*/ 3819439 w 5259782"/>
              <a:gd name="connsiteY65" fmla="*/ 4034072 h 5303624"/>
              <a:gd name="connsiteX66" fmla="*/ 3356478 w 5259782"/>
              <a:gd name="connsiteY66" fmla="*/ 4477739 h 5303624"/>
              <a:gd name="connsiteX67" fmla="*/ 3238064 w 5259782"/>
              <a:gd name="connsiteY67" fmla="*/ 4477739 h 5303624"/>
              <a:gd name="connsiteX68" fmla="*/ 3238064 w 5259782"/>
              <a:gd name="connsiteY68" fmla="*/ 4609870 h 5303624"/>
              <a:gd name="connsiteX69" fmla="*/ 3010104 w 5259782"/>
              <a:gd name="connsiteY69" fmla="*/ 4843499 h 5303624"/>
              <a:gd name="connsiteX70" fmla="*/ 2872304 w 5259782"/>
              <a:gd name="connsiteY70" fmla="*/ 4843499 h 5303624"/>
              <a:gd name="connsiteX71" fmla="*/ 2872304 w 5259782"/>
              <a:gd name="connsiteY71" fmla="*/ 4975173 h 5303624"/>
              <a:gd name="connsiteX72" fmla="*/ 2564608 w 5259782"/>
              <a:gd name="connsiteY72" fmla="*/ 5303625 h 5303624"/>
              <a:gd name="connsiteX73" fmla="*/ 1976192 w 5259782"/>
              <a:gd name="connsiteY73" fmla="*/ 5300425 h 5303624"/>
              <a:gd name="connsiteX74" fmla="*/ 1976192 w 5259782"/>
              <a:gd name="connsiteY74" fmla="*/ 4767421 h 5303624"/>
              <a:gd name="connsiteX75" fmla="*/ 1986799 w 5259782"/>
              <a:gd name="connsiteY75" fmla="*/ 4756814 h 5303624"/>
              <a:gd name="connsiteX76" fmla="*/ 3255437 w 5259782"/>
              <a:gd name="connsiteY76" fmla="*/ 3476105 h 5303624"/>
              <a:gd name="connsiteX77" fmla="*/ 3175153 w 5259782"/>
              <a:gd name="connsiteY77" fmla="*/ 2886866 h 5303624"/>
              <a:gd name="connsiteX78" fmla="*/ 4006160 w 5259782"/>
              <a:gd name="connsiteY78" fmla="*/ 1987096 h 5303624"/>
              <a:gd name="connsiteX79" fmla="*/ 4539164 w 5259782"/>
              <a:gd name="connsiteY79" fmla="*/ 1158467 h 5303624"/>
              <a:gd name="connsiteX80" fmla="*/ 5073905 w 5259782"/>
              <a:gd name="connsiteY80" fmla="*/ 2041960 h 5303624"/>
              <a:gd name="connsiteX81" fmla="*/ 5039706 w 5259782"/>
              <a:gd name="connsiteY81" fmla="*/ 2351393 h 5303624"/>
              <a:gd name="connsiteX82" fmla="*/ 5007519 w 5259782"/>
              <a:gd name="connsiteY82" fmla="*/ 2344078 h 5303624"/>
              <a:gd name="connsiteX83" fmla="*/ 5241331 w 5259782"/>
              <a:gd name="connsiteY83" fmla="*/ 3238727 h 5303624"/>
              <a:gd name="connsiteX84" fmla="*/ 4079495 w 5259782"/>
              <a:gd name="connsiteY84" fmla="*/ 1976306 h 5303624"/>
              <a:gd name="connsiteX85" fmla="*/ 4945431 w 5259782"/>
              <a:gd name="connsiteY85" fmla="*/ 2273486 h 5303624"/>
              <a:gd name="connsiteX86" fmla="*/ 4973412 w 5259782"/>
              <a:gd name="connsiteY86" fmla="*/ 2305307 h 5303624"/>
              <a:gd name="connsiteX87" fmla="*/ 5000844 w 5259782"/>
              <a:gd name="connsiteY87" fmla="*/ 2041960 h 5303624"/>
              <a:gd name="connsiteX88" fmla="*/ 4539072 w 5259782"/>
              <a:gd name="connsiteY88" fmla="*/ 1231619 h 5303624"/>
              <a:gd name="connsiteX89" fmla="*/ 4079495 w 5259782"/>
              <a:gd name="connsiteY89" fmla="*/ 1976306 h 5303624"/>
              <a:gd name="connsiteX90" fmla="*/ 4893494 w 5259782"/>
              <a:gd name="connsiteY90" fmla="*/ 2324967 h 5303624"/>
              <a:gd name="connsiteX91" fmla="*/ 4077849 w 5259782"/>
              <a:gd name="connsiteY91" fmla="*/ 2049915 h 5303624"/>
              <a:gd name="connsiteX92" fmla="*/ 4168374 w 5259782"/>
              <a:gd name="connsiteY92" fmla="*/ 2516259 h 5303624"/>
              <a:gd name="connsiteX93" fmla="*/ 4667710 w 5259782"/>
              <a:gd name="connsiteY93" fmla="*/ 2475816 h 5303624"/>
              <a:gd name="connsiteX94" fmla="*/ 4786143 w 5259782"/>
              <a:gd name="connsiteY94" fmla="*/ 2812525 h 5303624"/>
              <a:gd name="connsiteX95" fmla="*/ 4793458 w 5259782"/>
              <a:gd name="connsiteY95" fmla="*/ 2820846 h 5303624"/>
              <a:gd name="connsiteX96" fmla="*/ 4782851 w 5259782"/>
              <a:gd name="connsiteY96" fmla="*/ 2828984 h 5303624"/>
              <a:gd name="connsiteX97" fmla="*/ 4356165 w 5259782"/>
              <a:gd name="connsiteY97" fmla="*/ 3096876 h 5303624"/>
              <a:gd name="connsiteX98" fmla="*/ 4079311 w 5259782"/>
              <a:gd name="connsiteY98" fmla="*/ 2749523 h 5303624"/>
              <a:gd name="connsiteX99" fmla="*/ 4119728 w 5259782"/>
              <a:gd name="connsiteY99" fmla="*/ 2588131 h 5303624"/>
              <a:gd name="connsiteX100" fmla="*/ 4005062 w 5259782"/>
              <a:gd name="connsiteY100" fmla="*/ 2062168 h 5303624"/>
              <a:gd name="connsiteX101" fmla="*/ 3247665 w 5259782"/>
              <a:gd name="connsiteY101" fmla="*/ 2896650 h 5303624"/>
              <a:gd name="connsiteX102" fmla="*/ 3332247 w 5259782"/>
              <a:gd name="connsiteY102" fmla="*/ 3468607 h 5303624"/>
              <a:gd name="connsiteX103" fmla="*/ 3342945 w 5259782"/>
              <a:gd name="connsiteY103" fmla="*/ 3491650 h 5303624"/>
              <a:gd name="connsiteX104" fmla="*/ 2049344 w 5259782"/>
              <a:gd name="connsiteY104" fmla="*/ 4797596 h 5303624"/>
              <a:gd name="connsiteX105" fmla="*/ 2049344 w 5259782"/>
              <a:gd name="connsiteY105" fmla="*/ 5227821 h 5303624"/>
              <a:gd name="connsiteX106" fmla="*/ 2533061 w 5259782"/>
              <a:gd name="connsiteY106" fmla="*/ 5230199 h 5303624"/>
              <a:gd name="connsiteX107" fmla="*/ 2799151 w 5259782"/>
              <a:gd name="connsiteY107" fmla="*/ 4946186 h 5303624"/>
              <a:gd name="connsiteX108" fmla="*/ 2799151 w 5259782"/>
              <a:gd name="connsiteY108" fmla="*/ 4770347 h 5303624"/>
              <a:gd name="connsiteX109" fmla="*/ 2979288 w 5259782"/>
              <a:gd name="connsiteY109" fmla="*/ 4770347 h 5303624"/>
              <a:gd name="connsiteX110" fmla="*/ 3164911 w 5259782"/>
              <a:gd name="connsiteY110" fmla="*/ 4580060 h 5303624"/>
              <a:gd name="connsiteX111" fmla="*/ 3164911 w 5259782"/>
              <a:gd name="connsiteY111" fmla="*/ 4404495 h 5303624"/>
              <a:gd name="connsiteX112" fmla="*/ 3327035 w 5259782"/>
              <a:gd name="connsiteY112" fmla="*/ 4404495 h 5303624"/>
              <a:gd name="connsiteX113" fmla="*/ 3804077 w 5259782"/>
              <a:gd name="connsiteY113" fmla="*/ 3947570 h 5303624"/>
              <a:gd name="connsiteX114" fmla="*/ 3826480 w 5259782"/>
              <a:gd name="connsiteY114" fmla="*/ 3957537 h 5303624"/>
              <a:gd name="connsiteX115" fmla="*/ 4350340 w 5259782"/>
              <a:gd name="connsiteY115" fmla="*/ 4028951 h 5303624"/>
              <a:gd name="connsiteX116" fmla="*/ 5169185 w 5259782"/>
              <a:gd name="connsiteY116" fmla="*/ 3226017 h 5303624"/>
              <a:gd name="connsiteX117" fmla="*/ 4893494 w 5259782"/>
              <a:gd name="connsiteY117" fmla="*/ 2324967 h 5303624"/>
              <a:gd name="connsiteX118" fmla="*/ 4719392 w 5259782"/>
              <a:gd name="connsiteY118" fmla="*/ 2749523 h 5303624"/>
              <a:gd name="connsiteX119" fmla="*/ 4436367 w 5259782"/>
              <a:gd name="connsiteY119" fmla="*/ 2466168 h 5303624"/>
              <a:gd name="connsiteX120" fmla="*/ 4202756 w 5259782"/>
              <a:gd name="connsiteY120" fmla="*/ 2589046 h 5303624"/>
              <a:gd name="connsiteX121" fmla="*/ 4539164 w 5259782"/>
              <a:gd name="connsiteY121" fmla="*/ 2852210 h 5303624"/>
              <a:gd name="connsiteX122" fmla="*/ 4715460 w 5259782"/>
              <a:gd name="connsiteY122" fmla="*/ 2788751 h 5303624"/>
              <a:gd name="connsiteX123" fmla="*/ 4719392 w 5259782"/>
              <a:gd name="connsiteY123" fmla="*/ 2749523 h 5303624"/>
              <a:gd name="connsiteX124" fmla="*/ 4164717 w 5259782"/>
              <a:gd name="connsiteY124" fmla="*/ 2671616 h 5303624"/>
              <a:gd name="connsiteX125" fmla="*/ 4152464 w 5259782"/>
              <a:gd name="connsiteY125" fmla="*/ 2749523 h 5303624"/>
              <a:gd name="connsiteX126" fmla="*/ 4434684 w 5259782"/>
              <a:gd name="connsiteY126" fmla="*/ 3032767 h 5303624"/>
              <a:gd name="connsiteX127" fmla="*/ 4677329 w 5259782"/>
              <a:gd name="connsiteY127" fmla="*/ 2896010 h 5303624"/>
              <a:gd name="connsiteX128" fmla="*/ 4539164 w 5259782"/>
              <a:gd name="connsiteY128" fmla="*/ 2925453 h 5303624"/>
              <a:gd name="connsiteX129" fmla="*/ 4164717 w 5259782"/>
              <a:gd name="connsiteY129" fmla="*/ 2671616 h 530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5259782" h="5303624">
                <a:moveTo>
                  <a:pt x="2971607" y="1569947"/>
                </a:moveTo>
                <a:cubicBezTo>
                  <a:pt x="3229075" y="1570944"/>
                  <a:pt x="3447635" y="1758917"/>
                  <a:pt x="3487146" y="2013339"/>
                </a:cubicBezTo>
                <a:cubicBezTo>
                  <a:pt x="3464652" y="2029890"/>
                  <a:pt x="3442981" y="2047355"/>
                  <a:pt x="3421675" y="2065460"/>
                </a:cubicBezTo>
                <a:cubicBezTo>
                  <a:pt x="3406222" y="1828146"/>
                  <a:pt x="3209425" y="1643464"/>
                  <a:pt x="2971607" y="1643099"/>
                </a:cubicBezTo>
                <a:lnTo>
                  <a:pt x="2181749" y="1643099"/>
                </a:lnTo>
                <a:cubicBezTo>
                  <a:pt x="2171599" y="1643099"/>
                  <a:pt x="2161541" y="1643373"/>
                  <a:pt x="2151574" y="1644105"/>
                </a:cubicBezTo>
                <a:cubicBezTo>
                  <a:pt x="2133743" y="1645293"/>
                  <a:pt x="2116186" y="1648859"/>
                  <a:pt x="2098538" y="1651603"/>
                </a:cubicBezTo>
                <a:cubicBezTo>
                  <a:pt x="2114568" y="1625753"/>
                  <a:pt x="2129326" y="1599089"/>
                  <a:pt x="2142795" y="1571593"/>
                </a:cubicBezTo>
                <a:cubicBezTo>
                  <a:pt x="2144167" y="1571593"/>
                  <a:pt x="2145447" y="1571136"/>
                  <a:pt x="2146727" y="1571044"/>
                </a:cubicBezTo>
                <a:cubicBezTo>
                  <a:pt x="2158386" y="1570322"/>
                  <a:pt x="2170063" y="1569956"/>
                  <a:pt x="2181749" y="1569947"/>
                </a:cubicBezTo>
                <a:close/>
                <a:moveTo>
                  <a:pt x="2037639" y="451178"/>
                </a:moveTo>
                <a:cubicBezTo>
                  <a:pt x="2145429" y="153610"/>
                  <a:pt x="2474037" y="-235"/>
                  <a:pt x="2771601" y="107554"/>
                </a:cubicBezTo>
                <a:cubicBezTo>
                  <a:pt x="3069174" y="215344"/>
                  <a:pt x="3223022" y="543951"/>
                  <a:pt x="3115232" y="841517"/>
                </a:cubicBezTo>
                <a:cubicBezTo>
                  <a:pt x="3007443" y="1139091"/>
                  <a:pt x="2678835" y="1292929"/>
                  <a:pt x="2381262" y="1185140"/>
                </a:cubicBezTo>
                <a:cubicBezTo>
                  <a:pt x="2349459" y="1173628"/>
                  <a:pt x="2318744" y="1159308"/>
                  <a:pt x="2289465" y="1142373"/>
                </a:cubicBezTo>
                <a:cubicBezTo>
                  <a:pt x="2272092" y="1132315"/>
                  <a:pt x="2255724" y="1120793"/>
                  <a:pt x="2239356" y="1109363"/>
                </a:cubicBezTo>
                <a:cubicBezTo>
                  <a:pt x="2239905" y="1122714"/>
                  <a:pt x="2241368" y="1135881"/>
                  <a:pt x="2241368" y="1149323"/>
                </a:cubicBezTo>
                <a:cubicBezTo>
                  <a:pt x="2241368" y="1165325"/>
                  <a:pt x="2240453" y="1181144"/>
                  <a:pt x="2239539" y="1196872"/>
                </a:cubicBezTo>
                <a:cubicBezTo>
                  <a:pt x="2244111" y="1199615"/>
                  <a:pt x="2248226" y="1202998"/>
                  <a:pt x="2252798" y="1205558"/>
                </a:cubicBezTo>
                <a:cubicBezTo>
                  <a:pt x="2561664" y="1384369"/>
                  <a:pt x="2956995" y="1278948"/>
                  <a:pt x="3135815" y="970082"/>
                </a:cubicBezTo>
                <a:cubicBezTo>
                  <a:pt x="3314626" y="661225"/>
                  <a:pt x="3209205" y="265883"/>
                  <a:pt x="2900339" y="87069"/>
                </a:cubicBezTo>
                <a:cubicBezTo>
                  <a:pt x="2591482" y="-91745"/>
                  <a:pt x="2196141" y="13679"/>
                  <a:pt x="2017321" y="322541"/>
                </a:cubicBezTo>
                <a:cubicBezTo>
                  <a:pt x="1998165" y="355632"/>
                  <a:pt x="1981989" y="390356"/>
                  <a:pt x="1968968" y="426307"/>
                </a:cubicBezTo>
                <a:cubicBezTo>
                  <a:pt x="1964030" y="439840"/>
                  <a:pt x="1960738" y="454013"/>
                  <a:pt x="1956623" y="467820"/>
                </a:cubicBezTo>
                <a:cubicBezTo>
                  <a:pt x="1976740" y="487846"/>
                  <a:pt x="1995943" y="508877"/>
                  <a:pt x="2014231" y="530548"/>
                </a:cubicBezTo>
                <a:cubicBezTo>
                  <a:pt x="2020503" y="503665"/>
                  <a:pt x="2028321" y="477165"/>
                  <a:pt x="2037639" y="451178"/>
                </a:cubicBezTo>
                <a:close/>
                <a:moveTo>
                  <a:pt x="513152" y="1149323"/>
                </a:moveTo>
                <a:cubicBezTo>
                  <a:pt x="513152" y="725114"/>
                  <a:pt x="857039" y="381227"/>
                  <a:pt x="1281248" y="381227"/>
                </a:cubicBezTo>
                <a:cubicBezTo>
                  <a:pt x="1705456" y="381227"/>
                  <a:pt x="2049344" y="725114"/>
                  <a:pt x="2049344" y="1149323"/>
                </a:cubicBezTo>
                <a:cubicBezTo>
                  <a:pt x="2049344" y="1573531"/>
                  <a:pt x="1705456" y="1917419"/>
                  <a:pt x="1281248" y="1917419"/>
                </a:cubicBezTo>
                <a:cubicBezTo>
                  <a:pt x="857249" y="1916916"/>
                  <a:pt x="513654" y="1573321"/>
                  <a:pt x="513152" y="1149323"/>
                </a:cubicBezTo>
                <a:close/>
                <a:moveTo>
                  <a:pt x="586304" y="1149323"/>
                </a:moveTo>
                <a:cubicBezTo>
                  <a:pt x="586304" y="1533133"/>
                  <a:pt x="897437" y="1844267"/>
                  <a:pt x="1281248" y="1844267"/>
                </a:cubicBezTo>
                <a:cubicBezTo>
                  <a:pt x="1665058" y="1844267"/>
                  <a:pt x="1976192" y="1533133"/>
                  <a:pt x="1976192" y="1149323"/>
                </a:cubicBezTo>
                <a:cubicBezTo>
                  <a:pt x="1976192" y="765512"/>
                  <a:pt x="1665058" y="454379"/>
                  <a:pt x="1281248" y="454379"/>
                </a:cubicBezTo>
                <a:cubicBezTo>
                  <a:pt x="897629" y="454832"/>
                  <a:pt x="586761" y="765704"/>
                  <a:pt x="586304" y="1149323"/>
                </a:cubicBezTo>
                <a:close/>
                <a:moveTo>
                  <a:pt x="1784168" y="5044667"/>
                </a:moveTo>
                <a:lnTo>
                  <a:pt x="516443" y="5044667"/>
                </a:lnTo>
                <a:cubicBezTo>
                  <a:pt x="403586" y="5044512"/>
                  <a:pt x="312134" y="4953063"/>
                  <a:pt x="311984" y="4840207"/>
                </a:cubicBezTo>
                <a:lnTo>
                  <a:pt x="311984" y="4551622"/>
                </a:lnTo>
                <a:lnTo>
                  <a:pt x="275408" y="4551622"/>
                </a:lnTo>
                <a:cubicBezTo>
                  <a:pt x="219002" y="4551458"/>
                  <a:pt x="165270" y="4527556"/>
                  <a:pt x="127366" y="4485786"/>
                </a:cubicBezTo>
                <a:cubicBezTo>
                  <a:pt x="88895" y="4443165"/>
                  <a:pt x="69475" y="4386692"/>
                  <a:pt x="73599" y="4329423"/>
                </a:cubicBezTo>
                <a:lnTo>
                  <a:pt x="177841" y="2878270"/>
                </a:lnTo>
                <a:cubicBezTo>
                  <a:pt x="197485" y="2546983"/>
                  <a:pt x="469803" y="2287202"/>
                  <a:pt x="801645" y="2283179"/>
                </a:cubicBezTo>
                <a:lnTo>
                  <a:pt x="1669410" y="2283179"/>
                </a:lnTo>
                <a:cubicBezTo>
                  <a:pt x="2001283" y="2287257"/>
                  <a:pt x="2273573" y="2547130"/>
                  <a:pt x="2293123" y="2878453"/>
                </a:cubicBezTo>
                <a:lnTo>
                  <a:pt x="2379991" y="4086924"/>
                </a:lnTo>
                <a:lnTo>
                  <a:pt x="2448388" y="4017887"/>
                </a:lnTo>
                <a:lnTo>
                  <a:pt x="2366092" y="2873424"/>
                </a:lnTo>
                <a:cubicBezTo>
                  <a:pt x="2343808" y="2503787"/>
                  <a:pt x="2039687" y="2214196"/>
                  <a:pt x="1669410" y="2210027"/>
                </a:cubicBezTo>
                <a:lnTo>
                  <a:pt x="801645" y="2210027"/>
                </a:lnTo>
                <a:cubicBezTo>
                  <a:pt x="431376" y="2214105"/>
                  <a:pt x="127204" y="2503622"/>
                  <a:pt x="104872" y="2873241"/>
                </a:cubicBezTo>
                <a:lnTo>
                  <a:pt x="722" y="4324120"/>
                </a:lnTo>
                <a:cubicBezTo>
                  <a:pt x="-4792" y="4401377"/>
                  <a:pt x="21464" y="4477538"/>
                  <a:pt x="73417" y="4534980"/>
                </a:cubicBezTo>
                <a:cubicBezTo>
                  <a:pt x="116702" y="4582502"/>
                  <a:pt x="175258" y="4613363"/>
                  <a:pt x="238923" y="4622214"/>
                </a:cubicBezTo>
                <a:lnTo>
                  <a:pt x="238923" y="4840116"/>
                </a:lnTo>
                <a:cubicBezTo>
                  <a:pt x="239124" y="4993351"/>
                  <a:pt x="363298" y="5117526"/>
                  <a:pt x="516535" y="5117727"/>
                </a:cubicBezTo>
                <a:lnTo>
                  <a:pt x="1784168" y="5117727"/>
                </a:lnTo>
                <a:close/>
                <a:moveTo>
                  <a:pt x="3365439" y="3821657"/>
                </a:moveTo>
                <a:lnTo>
                  <a:pt x="2269440" y="4917565"/>
                </a:lnTo>
                <a:lnTo>
                  <a:pt x="2321195" y="4969320"/>
                </a:lnTo>
                <a:lnTo>
                  <a:pt x="3417103" y="3873321"/>
                </a:lnTo>
                <a:close/>
                <a:moveTo>
                  <a:pt x="5241331" y="3238727"/>
                </a:moveTo>
                <a:cubicBezTo>
                  <a:pt x="5162391" y="3685027"/>
                  <a:pt x="4808418" y="4031759"/>
                  <a:pt x="4360581" y="4101463"/>
                </a:cubicBezTo>
                <a:cubicBezTo>
                  <a:pt x="4177418" y="4127816"/>
                  <a:pt x="3990542" y="4104545"/>
                  <a:pt x="3819439" y="4034072"/>
                </a:cubicBezTo>
                <a:lnTo>
                  <a:pt x="3356478" y="4477739"/>
                </a:lnTo>
                <a:lnTo>
                  <a:pt x="3238064" y="4477739"/>
                </a:lnTo>
                <a:lnTo>
                  <a:pt x="3238064" y="4609870"/>
                </a:lnTo>
                <a:lnTo>
                  <a:pt x="3010104" y="4843499"/>
                </a:lnTo>
                <a:lnTo>
                  <a:pt x="2872304" y="4843499"/>
                </a:lnTo>
                <a:lnTo>
                  <a:pt x="2872304" y="4975173"/>
                </a:lnTo>
                <a:lnTo>
                  <a:pt x="2564608" y="5303625"/>
                </a:lnTo>
                <a:lnTo>
                  <a:pt x="1976192" y="5300425"/>
                </a:lnTo>
                <a:lnTo>
                  <a:pt x="1976192" y="4767421"/>
                </a:lnTo>
                <a:lnTo>
                  <a:pt x="1986799" y="4756814"/>
                </a:lnTo>
                <a:lnTo>
                  <a:pt x="3255437" y="3476105"/>
                </a:lnTo>
                <a:cubicBezTo>
                  <a:pt x="3175327" y="3290719"/>
                  <a:pt x="3147556" y="3086927"/>
                  <a:pt x="3175153" y="2886866"/>
                </a:cubicBezTo>
                <a:cubicBezTo>
                  <a:pt x="3233803" y="2441288"/>
                  <a:pt x="3566644" y="2080904"/>
                  <a:pt x="4006160" y="1987096"/>
                </a:cubicBezTo>
                <a:cubicBezTo>
                  <a:pt x="4023350" y="1525598"/>
                  <a:pt x="4255517" y="1158467"/>
                  <a:pt x="4539164" y="1158467"/>
                </a:cubicBezTo>
                <a:cubicBezTo>
                  <a:pt x="4834058" y="1158467"/>
                  <a:pt x="5073905" y="1554859"/>
                  <a:pt x="5073905" y="2041960"/>
                </a:cubicBezTo>
                <a:cubicBezTo>
                  <a:pt x="5074042" y="2146055"/>
                  <a:pt x="5062575" y="2249840"/>
                  <a:pt x="5039706" y="2351393"/>
                </a:cubicBezTo>
                <a:lnTo>
                  <a:pt x="5007519" y="2344078"/>
                </a:lnTo>
                <a:cubicBezTo>
                  <a:pt x="5215015" y="2592484"/>
                  <a:pt x="5300758" y="2920561"/>
                  <a:pt x="5241331" y="3238727"/>
                </a:cubicBezTo>
                <a:close/>
                <a:moveTo>
                  <a:pt x="4079495" y="1976306"/>
                </a:moveTo>
                <a:cubicBezTo>
                  <a:pt x="4398776" y="1934097"/>
                  <a:pt x="4719355" y="2044118"/>
                  <a:pt x="4945431" y="2273486"/>
                </a:cubicBezTo>
                <a:cubicBezTo>
                  <a:pt x="4955490" y="2283545"/>
                  <a:pt x="4963719" y="2294883"/>
                  <a:pt x="4973412" y="2305307"/>
                </a:cubicBezTo>
                <a:cubicBezTo>
                  <a:pt x="4991316" y="2218659"/>
                  <a:pt x="5000506" y="2130438"/>
                  <a:pt x="5000844" y="2041960"/>
                </a:cubicBezTo>
                <a:cubicBezTo>
                  <a:pt x="5000844" y="1602682"/>
                  <a:pt x="4789344" y="1231619"/>
                  <a:pt x="4539072" y="1231619"/>
                </a:cubicBezTo>
                <a:cubicBezTo>
                  <a:pt x="4301511" y="1231619"/>
                  <a:pt x="4099246" y="1566472"/>
                  <a:pt x="4079495" y="1976306"/>
                </a:cubicBezTo>
                <a:close/>
                <a:moveTo>
                  <a:pt x="4893494" y="2324967"/>
                </a:moveTo>
                <a:cubicBezTo>
                  <a:pt x="4680813" y="2108803"/>
                  <a:pt x="4378001" y="2006682"/>
                  <a:pt x="4077849" y="2049915"/>
                </a:cubicBezTo>
                <a:cubicBezTo>
                  <a:pt x="4077565" y="2209753"/>
                  <a:pt x="4108307" y="2368136"/>
                  <a:pt x="4168374" y="2516259"/>
                </a:cubicBezTo>
                <a:cubicBezTo>
                  <a:pt x="4295092" y="2367203"/>
                  <a:pt x="4518654" y="2349098"/>
                  <a:pt x="4667710" y="2475816"/>
                </a:cubicBezTo>
                <a:cubicBezTo>
                  <a:pt x="4764975" y="2558505"/>
                  <a:pt x="4810228" y="2687142"/>
                  <a:pt x="4786143" y="2812525"/>
                </a:cubicBezTo>
                <a:lnTo>
                  <a:pt x="4793458" y="2820846"/>
                </a:lnTo>
                <a:cubicBezTo>
                  <a:pt x="4790075" y="2823955"/>
                  <a:pt x="4786417" y="2826058"/>
                  <a:pt x="4782851" y="2828984"/>
                </a:cubicBezTo>
                <a:cubicBezTo>
                  <a:pt x="4738996" y="3020789"/>
                  <a:pt x="4547960" y="3140721"/>
                  <a:pt x="4356165" y="3096876"/>
                </a:cubicBezTo>
                <a:cubicBezTo>
                  <a:pt x="4194160" y="3059834"/>
                  <a:pt x="4079284" y="2915706"/>
                  <a:pt x="4079311" y="2749523"/>
                </a:cubicBezTo>
                <a:cubicBezTo>
                  <a:pt x="4079696" y="2693269"/>
                  <a:pt x="4093558" y="2637929"/>
                  <a:pt x="4119728" y="2588131"/>
                </a:cubicBezTo>
                <a:cubicBezTo>
                  <a:pt x="4044455" y="2422991"/>
                  <a:pt x="4005364" y="2243658"/>
                  <a:pt x="4005062" y="2062168"/>
                </a:cubicBezTo>
                <a:cubicBezTo>
                  <a:pt x="3603266" y="2155145"/>
                  <a:pt x="3301386" y="2487748"/>
                  <a:pt x="3247665" y="2896650"/>
                </a:cubicBezTo>
                <a:cubicBezTo>
                  <a:pt x="3220663" y="3091472"/>
                  <a:pt x="3250015" y="3289942"/>
                  <a:pt x="3332247" y="3468607"/>
                </a:cubicBezTo>
                <a:lnTo>
                  <a:pt x="3342945" y="3491650"/>
                </a:lnTo>
                <a:lnTo>
                  <a:pt x="2049344" y="4797596"/>
                </a:lnTo>
                <a:lnTo>
                  <a:pt x="2049344" y="5227821"/>
                </a:lnTo>
                <a:lnTo>
                  <a:pt x="2533061" y="5230199"/>
                </a:lnTo>
                <a:lnTo>
                  <a:pt x="2799151" y="4946186"/>
                </a:lnTo>
                <a:lnTo>
                  <a:pt x="2799151" y="4770347"/>
                </a:lnTo>
                <a:lnTo>
                  <a:pt x="2979288" y="4770347"/>
                </a:lnTo>
                <a:lnTo>
                  <a:pt x="3164911" y="4580060"/>
                </a:lnTo>
                <a:lnTo>
                  <a:pt x="3164911" y="4404495"/>
                </a:lnTo>
                <a:lnTo>
                  <a:pt x="3327035" y="4404495"/>
                </a:lnTo>
                <a:lnTo>
                  <a:pt x="3804077" y="3947570"/>
                </a:lnTo>
                <a:lnTo>
                  <a:pt x="3826480" y="3957537"/>
                </a:lnTo>
                <a:cubicBezTo>
                  <a:pt x="3990944" y="4029994"/>
                  <a:pt x="4172480" y="4054737"/>
                  <a:pt x="4350340" y="4028951"/>
                </a:cubicBezTo>
                <a:cubicBezTo>
                  <a:pt x="4766886" y="3963919"/>
                  <a:pt x="5095987" y="3641209"/>
                  <a:pt x="5169185" y="3226017"/>
                </a:cubicBezTo>
                <a:cubicBezTo>
                  <a:pt x="5231309" y="2898588"/>
                  <a:pt x="5128193" y="2561577"/>
                  <a:pt x="4893494" y="2324967"/>
                </a:cubicBezTo>
                <a:close/>
                <a:moveTo>
                  <a:pt x="4719392" y="2749523"/>
                </a:moveTo>
                <a:cubicBezTo>
                  <a:pt x="4719483" y="2593124"/>
                  <a:pt x="4592775" y="2466260"/>
                  <a:pt x="4436367" y="2466168"/>
                </a:cubicBezTo>
                <a:cubicBezTo>
                  <a:pt x="4343006" y="2466114"/>
                  <a:pt x="4255608" y="2512081"/>
                  <a:pt x="4202756" y="2589046"/>
                </a:cubicBezTo>
                <a:cubicBezTo>
                  <a:pt x="4287704" y="2749523"/>
                  <a:pt x="4407856" y="2852210"/>
                  <a:pt x="4539164" y="2852210"/>
                </a:cubicBezTo>
                <a:cubicBezTo>
                  <a:pt x="4603281" y="2850875"/>
                  <a:pt x="4665195" y="2828582"/>
                  <a:pt x="4715460" y="2788751"/>
                </a:cubicBezTo>
                <a:cubicBezTo>
                  <a:pt x="4717691" y="2775784"/>
                  <a:pt x="4719008" y="2762672"/>
                  <a:pt x="4719392" y="2749523"/>
                </a:cubicBezTo>
                <a:close/>
                <a:moveTo>
                  <a:pt x="4164717" y="2671616"/>
                </a:moveTo>
                <a:cubicBezTo>
                  <a:pt x="4156972" y="2696871"/>
                  <a:pt x="4152848" y="2723106"/>
                  <a:pt x="4152464" y="2749523"/>
                </a:cubicBezTo>
                <a:cubicBezTo>
                  <a:pt x="4152180" y="2905675"/>
                  <a:pt x="4278532" y="3032484"/>
                  <a:pt x="4434684" y="3032767"/>
                </a:cubicBezTo>
                <a:cubicBezTo>
                  <a:pt x="4533970" y="3032941"/>
                  <a:pt x="4626068" y="2981040"/>
                  <a:pt x="4677329" y="2896010"/>
                </a:cubicBezTo>
                <a:cubicBezTo>
                  <a:pt x="4633795" y="2915240"/>
                  <a:pt x="4586758" y="2925262"/>
                  <a:pt x="4539164" y="2925453"/>
                </a:cubicBezTo>
                <a:cubicBezTo>
                  <a:pt x="4393408" y="2925453"/>
                  <a:pt x="4261186" y="2828344"/>
                  <a:pt x="4164717" y="2671616"/>
                </a:cubicBezTo>
                <a:close/>
              </a:path>
            </a:pathLst>
          </a:custGeom>
          <a:solidFill>
            <a:srgbClr val="83DDF9"/>
          </a:solidFill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581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9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sz="2400" dirty="0"/>
              <a:t>List of Python libraries in runtimes:</a:t>
            </a:r>
          </a:p>
          <a:p>
            <a:pPr lvl="1">
              <a:buClr>
                <a:srgbClr val="00EC86"/>
              </a:buClr>
            </a:pPr>
            <a:r>
              <a:rPr lang="en-US" sz="2000" dirty="0"/>
              <a:t>ArcGIS Pro – </a:t>
            </a:r>
            <a:r>
              <a:rPr lang="en-US" sz="2000" dirty="0">
                <a:hlinkClick r:id="rId4"/>
              </a:rPr>
              <a:t>Work with Python packages</a:t>
            </a:r>
            <a:endParaRPr lang="en-US" sz="2000" dirty="0"/>
          </a:p>
          <a:p>
            <a:pPr lvl="1">
              <a:buClr>
                <a:srgbClr val="00EC86"/>
              </a:buClr>
            </a:pPr>
            <a:r>
              <a:rPr lang="en-US" sz="2000" dirty="0"/>
              <a:t>ArcGIS Enterprise and ArcGIS Online - </a:t>
            </a:r>
            <a:r>
              <a:rPr lang="en-US" sz="2000" b="0" dirty="0">
                <a:hlinkClick r:id="rId5"/>
              </a:rPr>
              <a:t>ArcGIS Notebook Runtime Manifests</a:t>
            </a:r>
            <a:endParaRPr lang="en-US" sz="2000" b="0" dirty="0"/>
          </a:p>
          <a:p>
            <a:pPr lvl="1">
              <a:buClr>
                <a:srgbClr val="00EC86"/>
              </a:buClr>
            </a:pPr>
            <a:endParaRPr lang="en-US" sz="2000" dirty="0"/>
          </a:p>
          <a:p>
            <a:pPr>
              <a:buClr>
                <a:srgbClr val="00EC86"/>
              </a:buClr>
            </a:pPr>
            <a:r>
              <a:rPr lang="en-US" sz="2200" b="0" dirty="0"/>
              <a:t>Code Samples:</a:t>
            </a:r>
          </a:p>
          <a:p>
            <a:pPr lvl="1">
              <a:buClr>
                <a:srgbClr val="00EC86"/>
              </a:buClr>
            </a:pPr>
            <a:r>
              <a:rPr lang="en-US" sz="2000" b="0" dirty="0"/>
              <a:t>ArcPy – </a:t>
            </a:r>
            <a:r>
              <a:rPr lang="en-US" sz="2000" b="0" dirty="0">
                <a:hlinkClick r:id="rId6"/>
              </a:rPr>
              <a:t>ArcGIS Pro Python reference</a:t>
            </a:r>
            <a:endParaRPr lang="en-US" sz="2000" b="0" dirty="0"/>
          </a:p>
          <a:p>
            <a:pPr lvl="1">
              <a:buClr>
                <a:srgbClr val="00EC86"/>
              </a:buClr>
            </a:pPr>
            <a:r>
              <a:rPr lang="en-US" sz="2000" dirty="0"/>
              <a:t>ArcGIS API for Python – </a:t>
            </a:r>
            <a:r>
              <a:rPr lang="en-US" sz="2000" dirty="0">
                <a:hlinkClick r:id="rId7"/>
              </a:rPr>
              <a:t>Sample Notebooks</a:t>
            </a:r>
            <a:r>
              <a:rPr lang="en-US" sz="2000" dirty="0"/>
              <a:t>, </a:t>
            </a:r>
            <a:r>
              <a:rPr lang="en-US" sz="2000" dirty="0">
                <a:hlinkClick r:id="rId8"/>
              </a:rPr>
              <a:t>Scripting with ArcGIS API for Python</a:t>
            </a:r>
            <a:endParaRPr lang="en-US" sz="20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dirty="0">
                <a:solidFill>
                  <a:srgbClr val="00EC86"/>
                </a:solidFill>
              </a:rPr>
              <a:t>Help and Samples</a:t>
            </a: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404678771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6000"/>
            </a:blip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7" name="object 4">
            <a:extLst>
              <a:ext uri="{FF2B5EF4-FFF2-40B4-BE49-F238E27FC236}">
                <a16:creationId xmlns:a16="http://schemas.microsoft.com/office/drawing/2014/main" id="{28A6AFB8-7F49-47CF-84E0-CEB5708A248A}"/>
              </a:ext>
            </a:extLst>
          </p:cNvPr>
          <p:cNvSpPr txBox="1">
            <a:spLocks/>
          </p:cNvSpPr>
          <p:nvPr/>
        </p:nvSpPr>
        <p:spPr>
          <a:xfrm>
            <a:off x="673099" y="536006"/>
            <a:ext cx="2306583" cy="505267"/>
          </a:xfrm>
          <a:prstGeom prst="rect">
            <a:avLst/>
          </a:prstGeom>
          <a:noFill/>
        </p:spPr>
        <p:txBody>
          <a:bodyPr vert="horz" wrap="square" lIns="0" tIns="1270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spc="-10" dirty="0"/>
              <a:t>Conclusion</a:t>
            </a:r>
            <a:endParaRPr lang="en-US" sz="3200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6895D2A-8B63-49CC-80BC-5256D745061C}"/>
              </a:ext>
            </a:extLst>
          </p:cNvPr>
          <p:cNvSpPr txBox="1"/>
          <p:nvPr/>
        </p:nvSpPr>
        <p:spPr>
          <a:xfrm>
            <a:off x="764537" y="1422529"/>
            <a:ext cx="10539339" cy="275716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0"/>
              </a:spcBef>
              <a:buClr>
                <a:srgbClr val="5ED9FF"/>
              </a:buClr>
              <a:buSzPct val="79545"/>
              <a:buFont typeface="Arial"/>
              <a:buChar char="•"/>
              <a:tabLst>
                <a:tab pos="189865" algn="l"/>
              </a:tabLst>
            </a:pPr>
            <a:r>
              <a:rPr sz="2800" dirty="0">
                <a:solidFill>
                  <a:srgbClr val="FFFFFF"/>
                </a:solidFill>
                <a:cs typeface="Calibri"/>
              </a:rPr>
              <a:t>Python</a:t>
            </a:r>
            <a:r>
              <a:rPr sz="2800" spc="-75" dirty="0">
                <a:solidFill>
                  <a:srgbClr val="FFFFFF"/>
                </a:solidFill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integrates</a:t>
            </a:r>
            <a:r>
              <a:rPr sz="28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cs typeface="Calibri"/>
              </a:rPr>
              <a:t>across</a:t>
            </a:r>
            <a:r>
              <a:rPr sz="2800" spc="-65" dirty="0">
                <a:solidFill>
                  <a:srgbClr val="FFFFFF"/>
                </a:solidFill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cs typeface="Calibri"/>
              </a:rPr>
              <a:t>the</a:t>
            </a:r>
            <a:r>
              <a:rPr sz="2800" spc="-55" dirty="0">
                <a:solidFill>
                  <a:srgbClr val="FFFFF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platform</a:t>
            </a:r>
            <a:endParaRPr lang="en-US" sz="2800" spc="-10" dirty="0">
              <a:solidFill>
                <a:srgbClr val="FFFFFF"/>
              </a:solidFill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00"/>
              </a:spcBef>
              <a:buClr>
                <a:srgbClr val="5ED9FF"/>
              </a:buClr>
              <a:buSzPct val="79545"/>
              <a:buFont typeface="Arial"/>
              <a:buChar char="•"/>
              <a:tabLst>
                <a:tab pos="189865" algn="l"/>
              </a:tabLst>
            </a:pPr>
            <a:endParaRPr sz="2800" dirty="0">
              <a:cs typeface="Calibri"/>
            </a:endParaRPr>
          </a:p>
          <a:p>
            <a:pPr marL="189230" marR="508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9545"/>
              <a:buFont typeface="Arial"/>
              <a:buChar char="•"/>
              <a:tabLst>
                <a:tab pos="189865" algn="l"/>
              </a:tabLst>
            </a:pPr>
            <a:r>
              <a:rPr sz="2800" dirty="0">
                <a:solidFill>
                  <a:srgbClr val="FFFFFF"/>
                </a:solidFill>
                <a:cs typeface="Calibri"/>
              </a:rPr>
              <a:t>The</a:t>
            </a:r>
            <a:r>
              <a:rPr sz="28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ArcGIS</a:t>
            </a:r>
            <a:r>
              <a:rPr sz="2800" spc="-65" dirty="0">
                <a:solidFill>
                  <a:srgbClr val="FFFFFF"/>
                </a:solidFill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cs typeface="Calibri"/>
              </a:rPr>
              <a:t>Python</a:t>
            </a:r>
            <a:r>
              <a:rPr sz="2800" spc="-55" dirty="0">
                <a:solidFill>
                  <a:srgbClr val="FFFFF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libraries</a:t>
            </a:r>
            <a:r>
              <a:rPr sz="2800" spc="-75" dirty="0">
                <a:solidFill>
                  <a:srgbClr val="FFFFFF"/>
                </a:solidFill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cs typeface="Calibri"/>
              </a:rPr>
              <a:t>are</a:t>
            </a:r>
            <a:r>
              <a:rPr sz="2800" spc="-7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cs typeface="Calibri"/>
              </a:rPr>
              <a:t>more</a:t>
            </a:r>
            <a:r>
              <a:rPr sz="2800" spc="-5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spc="-55" dirty="0">
                <a:solidFill>
                  <a:srgbClr val="FFFFFF"/>
                </a:solidFill>
                <a:cs typeface="Calibri"/>
              </a:rPr>
              <a:t>accessible</a:t>
            </a:r>
            <a:endParaRPr lang="en-US" sz="2800" spc="-10" dirty="0">
              <a:solidFill>
                <a:srgbClr val="FFFFFF"/>
              </a:solidFill>
              <a:cs typeface="Calibri"/>
            </a:endParaRPr>
          </a:p>
          <a:p>
            <a:pPr marL="189230" marR="508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9545"/>
              <a:buFont typeface="Arial"/>
              <a:buChar char="•"/>
              <a:tabLst>
                <a:tab pos="189865" algn="l"/>
              </a:tabLst>
            </a:pPr>
            <a:endParaRPr sz="2800" dirty="0">
              <a:cs typeface="Calibri"/>
            </a:endParaRPr>
          </a:p>
          <a:p>
            <a:pPr marL="189230" marR="11557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9545"/>
              <a:buFont typeface="Arial"/>
              <a:buChar char="•"/>
              <a:tabLst>
                <a:tab pos="189865" algn="l"/>
              </a:tabLst>
            </a:pPr>
            <a:r>
              <a:rPr lang="en-US" sz="2800" dirty="0">
                <a:solidFill>
                  <a:srgbClr val="FFFFFF"/>
                </a:solidFill>
                <a:cs typeface="Calibri"/>
              </a:rPr>
              <a:t>Py</a:t>
            </a:r>
            <a:r>
              <a:rPr sz="2800" dirty="0">
                <a:solidFill>
                  <a:srgbClr val="FFFFFF"/>
                </a:solidFill>
                <a:cs typeface="Calibri"/>
              </a:rPr>
              <a:t>thon</a:t>
            </a:r>
            <a:r>
              <a:rPr sz="2800" spc="-55" dirty="0">
                <a:solidFill>
                  <a:srgbClr val="FFFFFF"/>
                </a:solidFill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cs typeface="Calibri"/>
              </a:rPr>
              <a:t>provides</a:t>
            </a:r>
            <a:r>
              <a:rPr sz="2800" spc="36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the </a:t>
            </a:r>
            <a:r>
              <a:rPr sz="2800" dirty="0">
                <a:solidFill>
                  <a:srgbClr val="FFFFFF"/>
                </a:solidFill>
                <a:cs typeface="Calibri"/>
              </a:rPr>
              <a:t>best</a:t>
            </a:r>
            <a:r>
              <a:rPr sz="2800" spc="-45" dirty="0">
                <a:solidFill>
                  <a:srgbClr val="FFFFFF"/>
                </a:solidFill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cs typeface="Calibri"/>
              </a:rPr>
              <a:t>of</a:t>
            </a:r>
            <a:r>
              <a:rPr sz="28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cs typeface="Calibri"/>
              </a:rPr>
              <a:t>the</a:t>
            </a:r>
            <a:r>
              <a:rPr sz="2800" spc="-6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cs typeface="Calibri"/>
              </a:rPr>
              <a:t>open</a:t>
            </a:r>
            <a:r>
              <a:rPr sz="2800" spc="-6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cs typeface="Calibri"/>
              </a:rPr>
              <a:t>source</a:t>
            </a:r>
            <a:r>
              <a:rPr sz="2800" spc="-6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cs typeface="Calibri"/>
              </a:rPr>
              <a:t>world</a:t>
            </a:r>
            <a:r>
              <a:rPr lang="en-US" sz="2800" spc="-60" dirty="0">
                <a:solidFill>
                  <a:srgbClr val="FFFFFF"/>
                </a:solidFill>
                <a:cs typeface="Calibri"/>
              </a:rPr>
              <a:t> and GIS</a:t>
            </a:r>
            <a:endParaRPr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47422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1000"/>
            </a:blip>
            <a:srcRect r="47989"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862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D46C39-C73E-8341-BE4D-A6FE06831440}"/>
              </a:ext>
            </a:extLst>
          </p:cNvPr>
          <p:cNvSpPr/>
          <p:nvPr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1114F"/>
              </a:gs>
              <a:gs pos="28000">
                <a:srgbClr val="01114F"/>
              </a:gs>
              <a:gs pos="67000">
                <a:srgbClr val="080F24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736CB9-A2A0-724A-AA73-BE36AA32FD84}"/>
              </a:ext>
            </a:extLst>
          </p:cNvPr>
          <p:cNvSpPr/>
          <p:nvPr/>
        </p:nvSpPr>
        <p:spPr bwMode="auto">
          <a:xfrm>
            <a:off x="0" y="9662"/>
            <a:ext cx="12192000" cy="6858001"/>
          </a:xfrm>
          <a:prstGeom prst="rect">
            <a:avLst/>
          </a:prstGeom>
          <a:gradFill flip="none" rotWithShape="1">
            <a:gsLst>
              <a:gs pos="40000">
                <a:srgbClr val="0B1A38">
                  <a:alpha val="0"/>
                </a:srgbClr>
              </a:gs>
              <a:gs pos="0">
                <a:srgbClr val="080F24">
                  <a:alpha val="85980"/>
                </a:srgbClr>
              </a:gs>
            </a:gsLst>
            <a:lin ang="16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F3ADB-E582-7D42-AFF2-83EC15BAFDAE}"/>
              </a:ext>
            </a:extLst>
          </p:cNvPr>
          <p:cNvSpPr/>
          <p:nvPr/>
        </p:nvSpPr>
        <p:spPr bwMode="auto"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46000">
                <a:srgbClr val="0B1A38">
                  <a:alpha val="0"/>
                </a:srgbClr>
              </a:gs>
              <a:gs pos="7000">
                <a:srgbClr val="080F24">
                  <a:alpha val="8598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F13A02E3-35ED-BA41-BBE5-8ADB01E2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68EC4E4F-3D60-F044-A5A1-A5FAEBA9C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C3CC2-2836-8540-82C2-551689D374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763" y="2670486"/>
            <a:ext cx="4906474" cy="151702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D48158A-2CC7-B347-B5D6-B3552870633B}"/>
              </a:ext>
            </a:extLst>
          </p:cNvPr>
          <p:cNvSpPr/>
          <p:nvPr/>
        </p:nvSpPr>
        <p:spPr>
          <a:xfrm>
            <a:off x="2108384" y="6402195"/>
            <a:ext cx="3923608" cy="252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>
                    <a:alpha val="60000"/>
                  </a:schemeClr>
                </a:solidFill>
              </a:rPr>
              <a:t>Copyright © 2022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853256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9227" y="1144114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Overview of Python in the ArcGIS Platform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227" y="48260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Agenda</a:t>
            </a:r>
            <a:endParaRPr lang="en-US" sz="3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FC8C9E-E2BF-4DC4-9EEE-A896AA135FD6}"/>
              </a:ext>
            </a:extLst>
          </p:cNvPr>
          <p:cNvSpPr txBox="1"/>
          <p:nvPr/>
        </p:nvSpPr>
        <p:spPr>
          <a:xfrm>
            <a:off x="1289227" y="1728532"/>
            <a:ext cx="5276826" cy="408837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</a:rPr>
              <a:t>Why Python?</a:t>
            </a:r>
          </a:p>
          <a:p>
            <a:pPr algn="l" eaLnBrk="0" hangingPunct="0"/>
            <a:endParaRPr lang="en-US" sz="2800" dirty="0"/>
          </a:p>
          <a:p>
            <a:pPr algn="l" eaLnBrk="0" hangingPunct="0"/>
            <a:endParaRPr lang="en-US" sz="2800" dirty="0"/>
          </a:p>
          <a:p>
            <a:pPr algn="l" eaLnBrk="0" hangingPunct="0"/>
            <a:r>
              <a:rPr lang="en-US" sz="2800" dirty="0"/>
              <a:t>History of Python in ArcGIS</a:t>
            </a:r>
          </a:p>
          <a:p>
            <a:pPr lvl="1" eaLnBrk="0" hangingPunct="0"/>
            <a:endParaRPr lang="en-US" sz="2000" dirty="0"/>
          </a:p>
          <a:p>
            <a:pPr eaLnBrk="0" hangingPunct="0"/>
            <a:endParaRPr lang="en-US" sz="2800" dirty="0">
              <a:ea typeface="+mn-ea"/>
              <a:cs typeface="+mn-cs"/>
            </a:endParaRPr>
          </a:p>
          <a:p>
            <a:pPr eaLnBrk="0" hangingPunct="0"/>
            <a:r>
              <a:rPr lang="en-US" sz="2800" dirty="0">
                <a:ea typeface="+mn-ea"/>
                <a:cs typeface="+mn-cs"/>
              </a:rPr>
              <a:t>Demos</a:t>
            </a:r>
          </a:p>
          <a:p>
            <a:pPr eaLnBrk="0" hangingPunct="0"/>
            <a:endParaRPr lang="en-US" sz="2800" dirty="0">
              <a:ea typeface="+mn-ea"/>
              <a:cs typeface="+mn-cs"/>
            </a:endParaRPr>
          </a:p>
          <a:p>
            <a:pPr eaLnBrk="0" hangingPunct="0"/>
            <a:endParaRPr lang="en-US" sz="2800" dirty="0"/>
          </a:p>
          <a:p>
            <a:pPr eaLnBrk="0" hangingPunct="0"/>
            <a:r>
              <a:rPr lang="en-US" sz="2800" dirty="0">
                <a:ea typeface="+mn-ea"/>
                <a:cs typeface="+mn-cs"/>
              </a:rPr>
              <a:t>Resources</a:t>
            </a:r>
          </a:p>
          <a:p>
            <a:pPr lvl="1" eaLnBrk="0" hangingPunc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312336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56B5D3-590F-490B-88BD-2A8CAA32D4FD}"/>
              </a:ext>
            </a:extLst>
          </p:cNvPr>
          <p:cNvSpPr txBox="1"/>
          <p:nvPr/>
        </p:nvSpPr>
        <p:spPr>
          <a:xfrm rot="16200000">
            <a:off x="8470660" y="325196"/>
            <a:ext cx="1309022" cy="5750105"/>
          </a:xfrm>
          <a:prstGeom prst="rect">
            <a:avLst/>
          </a:prstGeom>
          <a:noFill/>
          <a:effectLst/>
        </p:spPr>
        <p:txBody>
          <a:bodyPr vert="eaVert" wrap="square" lIns="0" tIns="0" rIns="0" bIns="0" rtlCol="0">
            <a:noAutofit/>
          </a:bodyPr>
          <a:lstStyle/>
          <a:p>
            <a:pPr algn="ctr" eaLnBrk="0" hangingPunct="0"/>
            <a:r>
              <a:rPr lang="en-US" sz="2800" dirty="0"/>
              <a:t>Why Python?</a:t>
            </a:r>
          </a:p>
          <a:p>
            <a:pPr algn="ctr" eaLnBrk="0" hangingPunct="0"/>
            <a:r>
              <a:rPr lang="en-US" sz="2800" dirty="0"/>
              <a:t>Why is it in ArcGIS </a:t>
            </a:r>
          </a:p>
          <a:p>
            <a:pPr algn="ctr" eaLnBrk="0" hangingPunct="0"/>
            <a:r>
              <a:rPr lang="en-US" sz="2800" dirty="0"/>
              <a:t>Why should I bother? </a:t>
            </a:r>
            <a:endParaRPr lang="en-US" sz="28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66563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</p:spPr>
        </p:pic>
      </p:grpSp>
      <p:pic>
        <p:nvPicPr>
          <p:cNvPr id="3" name="python_clip">
            <a:hlinkClick r:id="" action="ppaction://media"/>
            <a:extLst>
              <a:ext uri="{FF2B5EF4-FFF2-40B4-BE49-F238E27FC236}">
                <a16:creationId xmlns:a16="http://schemas.microsoft.com/office/drawing/2014/main" id="{13ACC0A0-3A85-46E8-B92A-A26952CB2E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14C862-D3EC-4AE0-B784-5B2E477C50AB}"/>
              </a:ext>
            </a:extLst>
          </p:cNvPr>
          <p:cNvSpPr/>
          <p:nvPr/>
        </p:nvSpPr>
        <p:spPr bwMode="auto">
          <a:xfrm>
            <a:off x="9217569" y="-12555"/>
            <a:ext cx="2974428" cy="6858000"/>
          </a:xfrm>
          <a:prstGeom prst="rect">
            <a:avLst/>
          </a:prstGeom>
          <a:solidFill>
            <a:srgbClr val="01114F"/>
          </a:solidFill>
          <a:ln w="1905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10CA50-8AC5-4114-A0CF-1B5EF5A9586D}"/>
              </a:ext>
            </a:extLst>
          </p:cNvPr>
          <p:cNvSpPr/>
          <p:nvPr/>
        </p:nvSpPr>
        <p:spPr bwMode="auto">
          <a:xfrm>
            <a:off x="0" y="-3808"/>
            <a:ext cx="2974428" cy="6858000"/>
          </a:xfrm>
          <a:prstGeom prst="rect">
            <a:avLst/>
          </a:prstGeom>
          <a:solidFill>
            <a:srgbClr val="01114F"/>
          </a:solidFill>
          <a:ln w="1905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45A91B-20E0-4013-B90E-03C8B1531B95}"/>
              </a:ext>
            </a:extLst>
          </p:cNvPr>
          <p:cNvSpPr/>
          <p:nvPr/>
        </p:nvSpPr>
        <p:spPr bwMode="auto">
          <a:xfrm rot="5400000">
            <a:off x="5275170" y="-5298237"/>
            <a:ext cx="1641658" cy="12192002"/>
          </a:xfrm>
          <a:prstGeom prst="rect">
            <a:avLst/>
          </a:prstGeom>
          <a:solidFill>
            <a:srgbClr val="01114F"/>
          </a:solidFill>
          <a:ln w="1905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7823E6-97DC-47BE-ABA9-3F2F7AEA311E}"/>
              </a:ext>
            </a:extLst>
          </p:cNvPr>
          <p:cNvSpPr/>
          <p:nvPr/>
        </p:nvSpPr>
        <p:spPr bwMode="auto">
          <a:xfrm rot="5400000">
            <a:off x="5275168" y="-62634"/>
            <a:ext cx="1641658" cy="12192000"/>
          </a:xfrm>
          <a:prstGeom prst="rect">
            <a:avLst/>
          </a:prstGeom>
          <a:solidFill>
            <a:srgbClr val="01114F"/>
          </a:solidFill>
          <a:ln w="1905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95149E58-CF5A-4787-852B-D72543E7A475}"/>
              </a:ext>
            </a:extLst>
          </p:cNvPr>
          <p:cNvSpPr txBox="1">
            <a:spLocks/>
          </p:cNvSpPr>
          <p:nvPr/>
        </p:nvSpPr>
        <p:spPr>
          <a:xfrm>
            <a:off x="2713200" y="819083"/>
            <a:ext cx="6956314" cy="564190"/>
          </a:xfrm>
          <a:prstGeom prst="rect">
            <a:avLst/>
          </a:prstGeom>
        </p:spPr>
        <p:txBody>
          <a:bodyPr/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  <a:tabLst>
                <a:tab pos="276225" algn="l"/>
              </a:tabLst>
            </a:pPr>
            <a:r>
              <a:rPr lang="en-US" sz="2800">
                <a:solidFill>
                  <a:srgbClr val="00EC86"/>
                </a:solidFill>
              </a:rPr>
              <a:t>The most popular programming language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ADC9265-BCA3-493F-9C5D-374D16CBD773}"/>
              </a:ext>
            </a:extLst>
          </p:cNvPr>
          <p:cNvSpPr txBox="1">
            <a:spLocks/>
          </p:cNvSpPr>
          <p:nvPr/>
        </p:nvSpPr>
        <p:spPr>
          <a:xfrm>
            <a:off x="2875397" y="5463194"/>
            <a:ext cx="10369296" cy="56419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  <a:tabLst>
                <a:tab pos="276225" algn="l"/>
              </a:tabLst>
            </a:pPr>
            <a:r>
              <a:rPr lang="en-US" sz="1000">
                <a:solidFill>
                  <a:srgbClr val="00EC86"/>
                </a:solidFill>
              </a:rPr>
              <a:t>https://towardsdatascience.com/top-10-in-demand-programming-languages-to-learn-in-2020-4462eb7d8d3e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34411B-D079-4052-B119-C5579F3DEFA0}"/>
              </a:ext>
            </a:extLst>
          </p:cNvPr>
          <p:cNvSpPr txBox="1">
            <a:spLocks/>
          </p:cNvSpPr>
          <p:nvPr/>
        </p:nvSpPr>
        <p:spPr>
          <a:xfrm>
            <a:off x="2875397" y="5288324"/>
            <a:ext cx="10369296" cy="56419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  <a:tabLst>
                <a:tab pos="276225" algn="l"/>
              </a:tabLst>
            </a:pPr>
            <a:r>
              <a:rPr lang="en-US" sz="1000">
                <a:solidFill>
                  <a:srgbClr val="00EC86"/>
                </a:solidFill>
              </a:rPr>
              <a:t>https://statisticsanddata.org/data/the-most-popular-programming-languages-1965-2021/</a:t>
            </a:r>
          </a:p>
        </p:txBody>
      </p:sp>
    </p:spTree>
    <p:extLst>
      <p:ext uri="{BB962C8B-B14F-4D97-AF65-F5344CB8AC3E}">
        <p14:creationId xmlns:p14="http://schemas.microsoft.com/office/powerpoint/2010/main" val="35487367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77B96FD0-FDF1-41A7-8DF1-E79651C3517C}"/>
              </a:ext>
            </a:extLst>
          </p:cNvPr>
          <p:cNvGrpSpPr/>
          <p:nvPr/>
        </p:nvGrpSpPr>
        <p:grpSpPr>
          <a:xfrm>
            <a:off x="-6350" y="-1"/>
            <a:ext cx="12192000" cy="6858001"/>
            <a:chOff x="0" y="0"/>
            <a:chExt cx="12192000" cy="6858001"/>
          </a:xfrm>
          <a:gradFill>
            <a:gsLst>
              <a:gs pos="100000">
                <a:srgbClr val="002859"/>
              </a:gs>
              <a:gs pos="84000">
                <a:srgbClr val="041C41"/>
              </a:gs>
              <a:gs pos="0">
                <a:srgbClr val="062C62"/>
              </a:gs>
            </a:gsLst>
            <a:lin ang="7800000" scaled="0"/>
          </a:gradFill>
        </p:grpSpPr>
        <p:sp>
          <p:nvSpPr>
            <p:cNvPr id="10" name="Dark Gradient">
              <a:extLst>
                <a:ext uri="{FF2B5EF4-FFF2-40B4-BE49-F238E27FC236}">
                  <a16:creationId xmlns:a16="http://schemas.microsoft.com/office/drawing/2014/main" id="{E92786D5-C82F-47F4-BD18-3F86531D274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3" name="Code_Graphics" descr="A screenshot of a video game&#10;&#10;Description automatically generated with medium confidence" hidden="1">
              <a:extLst>
                <a:ext uri="{FF2B5EF4-FFF2-40B4-BE49-F238E27FC236}">
                  <a16:creationId xmlns:a16="http://schemas.microsoft.com/office/drawing/2014/main" id="{09239BB3-DE50-4B1A-BB18-D6044318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  <a:grpFill/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8480" y="887189"/>
            <a:ext cx="5135040" cy="276999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We wanted to fit in, of course!!!!!!!!!!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480" y="375231"/>
            <a:ext cx="5135040" cy="553998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Why Python?</a:t>
            </a:r>
            <a:endParaRPr lang="en-US" sz="3600"/>
          </a:p>
        </p:txBody>
      </p:sp>
      <p:pic>
        <p:nvPicPr>
          <p:cNvPr id="3" name="Picture 2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DCD0C439-8CCD-447A-A1A1-AC4E7AED7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70261" y="1399650"/>
            <a:ext cx="6051479" cy="50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9613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-17126" y="96703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 descr="A screenshot of a video game&#10;&#10;Description automatically generated with medium confidence" hidden="1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</p:spPr>
        </p:pic>
      </p:grp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95149E58-CF5A-4787-852B-D72543E7A475}"/>
              </a:ext>
            </a:extLst>
          </p:cNvPr>
          <p:cNvSpPr txBox="1">
            <a:spLocks/>
          </p:cNvSpPr>
          <p:nvPr/>
        </p:nvSpPr>
        <p:spPr>
          <a:xfrm>
            <a:off x="1147155" y="1292550"/>
            <a:ext cx="4605092" cy="2136449"/>
          </a:xfrm>
          <a:prstGeom prst="rect">
            <a:avLst/>
          </a:prstGeom>
        </p:spPr>
        <p:txBody>
          <a:bodyPr/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tabLst>
                <a:tab pos="276225" algn="l"/>
              </a:tabLst>
            </a:pPr>
            <a:r>
              <a:rPr lang="en-US" sz="2800">
                <a:solidFill>
                  <a:srgbClr val="00EC86"/>
                </a:solidFill>
              </a:rPr>
              <a:t> Scientific computing</a:t>
            </a:r>
          </a:p>
          <a:p>
            <a:pPr>
              <a:tabLst>
                <a:tab pos="276225" algn="l"/>
              </a:tabLst>
            </a:pPr>
            <a:r>
              <a:rPr lang="en-US" sz="2800">
                <a:solidFill>
                  <a:srgbClr val="00EC86"/>
                </a:solidFill>
              </a:rPr>
              <a:t> Package management</a:t>
            </a:r>
          </a:p>
          <a:p>
            <a:pPr>
              <a:tabLst>
                <a:tab pos="276225" algn="l"/>
              </a:tabLst>
            </a:pPr>
            <a:r>
              <a:rPr lang="en-US" sz="2800">
                <a:solidFill>
                  <a:srgbClr val="00EC86"/>
                </a:solidFill>
              </a:rPr>
              <a:t> Interface consistency</a:t>
            </a:r>
          </a:p>
          <a:p>
            <a:pPr>
              <a:tabLst>
                <a:tab pos="276225" algn="l"/>
              </a:tabLst>
            </a:pPr>
            <a:r>
              <a:rPr lang="en-US" sz="2800">
                <a:solidFill>
                  <a:srgbClr val="00EC86"/>
                </a:solidFill>
              </a:rPr>
              <a:t> Platform agnostic</a:t>
            </a:r>
          </a:p>
          <a:p>
            <a:pPr>
              <a:tabLst>
                <a:tab pos="276225" algn="l"/>
              </a:tabLst>
            </a:pPr>
            <a:endParaRPr lang="en-US" sz="280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endParaRPr lang="en-US" sz="2800">
              <a:solidFill>
                <a:srgbClr val="00EC8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8B8-F834-49DB-B1B6-E14F7800475D}"/>
              </a:ext>
            </a:extLst>
          </p:cNvPr>
          <p:cNvSpPr txBox="1"/>
          <p:nvPr/>
        </p:nvSpPr>
        <p:spPr>
          <a:xfrm rot="16200000">
            <a:off x="2135285" y="-488991"/>
            <a:ext cx="564189" cy="2270235"/>
          </a:xfrm>
          <a:prstGeom prst="rect">
            <a:avLst/>
          </a:prstGeom>
          <a:noFill/>
          <a:effectLst/>
        </p:spPr>
        <p:txBody>
          <a:bodyPr vert="eaVert" wrap="square" lIns="0" tIns="0" rIns="0" bIns="0" rtlCol="0">
            <a:noAutofit/>
          </a:bodyPr>
          <a:lstStyle/>
          <a:p>
            <a:pPr algn="l" eaLnBrk="0" hangingPunct="0"/>
            <a:r>
              <a:rPr lang="en-US" sz="2800"/>
              <a:t>Why Python?</a:t>
            </a:r>
            <a:endParaRPr lang="en-US" sz="2800">
              <a:ea typeface="+mn-ea"/>
              <a:cs typeface="+mn-cs"/>
            </a:endParaRPr>
          </a:p>
        </p:txBody>
      </p:sp>
      <p:grpSp>
        <p:nvGrpSpPr>
          <p:cNvPr id="4" name="Scientific Packages">
            <a:extLst>
              <a:ext uri="{FF2B5EF4-FFF2-40B4-BE49-F238E27FC236}">
                <a16:creationId xmlns:a16="http://schemas.microsoft.com/office/drawing/2014/main" id="{9E9143D0-9E7B-4B92-AEEB-F1BB60D45B21}"/>
              </a:ext>
            </a:extLst>
          </p:cNvPr>
          <p:cNvGrpSpPr/>
          <p:nvPr/>
        </p:nvGrpSpPr>
        <p:grpSpPr>
          <a:xfrm>
            <a:off x="5940189" y="1390888"/>
            <a:ext cx="2919984" cy="2233154"/>
            <a:chOff x="7395615" y="1408736"/>
            <a:chExt cx="2919984" cy="2233154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2F820336-FF24-46CE-891F-4D13F827567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300" y="1549452"/>
              <a:ext cx="964692" cy="970774"/>
            </a:xfrm>
            <a:prstGeom prst="rect">
              <a:avLst/>
            </a:prstGeom>
          </p:spPr>
        </p:pic>
        <p:pic>
          <p:nvPicPr>
            <p:cNvPr id="25" name="object 8">
              <a:extLst>
                <a:ext uri="{FF2B5EF4-FFF2-40B4-BE49-F238E27FC236}">
                  <a16:creationId xmlns:a16="http://schemas.microsoft.com/office/drawing/2014/main" id="{6608CB5F-DC3E-4501-BA37-7CC6C54C936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4107" y="2899715"/>
              <a:ext cx="1229855" cy="742175"/>
            </a:xfrm>
            <a:prstGeom prst="rect">
              <a:avLst/>
            </a:prstGeom>
          </p:spPr>
        </p:pic>
        <p:pic>
          <p:nvPicPr>
            <p:cNvPr id="26" name="object 9">
              <a:extLst>
                <a:ext uri="{FF2B5EF4-FFF2-40B4-BE49-F238E27FC236}">
                  <a16:creationId xmlns:a16="http://schemas.microsoft.com/office/drawing/2014/main" id="{5CF1EBEE-0FE4-4A1C-8233-726A8935747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5700" y="1408736"/>
              <a:ext cx="796531" cy="660400"/>
            </a:xfrm>
            <a:prstGeom prst="rect">
              <a:avLst/>
            </a:prstGeom>
          </p:spPr>
        </p:pic>
        <p:pic>
          <p:nvPicPr>
            <p:cNvPr id="27" name="object 10">
              <a:extLst>
                <a:ext uri="{FF2B5EF4-FFF2-40B4-BE49-F238E27FC236}">
                  <a16:creationId xmlns:a16="http://schemas.microsoft.com/office/drawing/2014/main" id="{99CB10A6-14AB-497E-BEA5-C157F69BFDA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5615" y="2526336"/>
              <a:ext cx="1370584" cy="317500"/>
            </a:xfrm>
            <a:prstGeom prst="rect">
              <a:avLst/>
            </a:prstGeom>
          </p:spPr>
        </p:pic>
        <p:pic>
          <p:nvPicPr>
            <p:cNvPr id="28" name="object 11">
              <a:extLst>
                <a:ext uri="{FF2B5EF4-FFF2-40B4-BE49-F238E27FC236}">
                  <a16:creationId xmlns:a16="http://schemas.microsoft.com/office/drawing/2014/main" id="{41A13056-5517-401A-BB3C-7672C9046E2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0264" y="2119936"/>
              <a:ext cx="1545335" cy="947419"/>
            </a:xfrm>
            <a:prstGeom prst="rect">
              <a:avLst/>
            </a:prstGeom>
          </p:spPr>
        </p:pic>
        <p:pic>
          <p:nvPicPr>
            <p:cNvPr id="29" name="object 12">
              <a:extLst>
                <a:ext uri="{FF2B5EF4-FFF2-40B4-BE49-F238E27FC236}">
                  <a16:creationId xmlns:a16="http://schemas.microsoft.com/office/drawing/2014/main" id="{ACB17737-7274-4D32-8633-D09C41BF716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1700" y="1421436"/>
              <a:ext cx="566928" cy="694931"/>
            </a:xfrm>
            <a:prstGeom prst="rect">
              <a:avLst/>
            </a:prstGeom>
          </p:spPr>
        </p:pic>
        <p:pic>
          <p:nvPicPr>
            <p:cNvPr id="30" name="object 13">
              <a:extLst>
                <a:ext uri="{FF2B5EF4-FFF2-40B4-BE49-F238E27FC236}">
                  <a16:creationId xmlns:a16="http://schemas.microsoft.com/office/drawing/2014/main" id="{9E380577-87C0-45F3-8D61-AB335602C69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5907" y="2793036"/>
              <a:ext cx="786892" cy="736091"/>
            </a:xfrm>
            <a:prstGeom prst="rect">
              <a:avLst/>
            </a:prstGeom>
          </p:spPr>
        </p:pic>
      </p:grpSp>
      <p:grpSp>
        <p:nvGrpSpPr>
          <p:cNvPr id="2" name="Package Mangers">
            <a:extLst>
              <a:ext uri="{FF2B5EF4-FFF2-40B4-BE49-F238E27FC236}">
                <a16:creationId xmlns:a16="http://schemas.microsoft.com/office/drawing/2014/main" id="{40B52283-BC38-4BD8-B85C-DF96737134A8}"/>
              </a:ext>
            </a:extLst>
          </p:cNvPr>
          <p:cNvGrpSpPr/>
          <p:nvPr/>
        </p:nvGrpSpPr>
        <p:grpSpPr>
          <a:xfrm rot="5400000">
            <a:off x="7031331" y="-1119788"/>
            <a:ext cx="873276" cy="3739203"/>
            <a:chOff x="10620400" y="1040436"/>
            <a:chExt cx="873276" cy="3739203"/>
          </a:xfrm>
        </p:grpSpPr>
        <p:pic>
          <p:nvPicPr>
            <p:cNvPr id="31" name="object 14">
              <a:extLst>
                <a:ext uri="{FF2B5EF4-FFF2-40B4-BE49-F238E27FC236}">
                  <a16:creationId xmlns:a16="http://schemas.microsoft.com/office/drawing/2014/main" id="{D376D869-A27D-4092-BC33-DE2E31532DB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0400" y="1040436"/>
              <a:ext cx="873251" cy="2425700"/>
            </a:xfrm>
            <a:prstGeom prst="rect">
              <a:avLst/>
            </a:prstGeom>
          </p:spPr>
        </p:pic>
        <p:pic>
          <p:nvPicPr>
            <p:cNvPr id="32" name="object 15">
              <a:extLst>
                <a:ext uri="{FF2B5EF4-FFF2-40B4-BE49-F238E27FC236}">
                  <a16:creationId xmlns:a16="http://schemas.microsoft.com/office/drawing/2014/main" id="{253BA34C-37B0-4FE1-B67F-CFA99999476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6035" y="3796685"/>
              <a:ext cx="737641" cy="98295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57A577-46D6-4E11-BEA9-50B9984DA6F4}"/>
              </a:ext>
            </a:extLst>
          </p:cNvPr>
          <p:cNvSpPr txBox="1"/>
          <p:nvPr/>
        </p:nvSpPr>
        <p:spPr>
          <a:xfrm>
            <a:off x="3311713" y="4532865"/>
            <a:ext cx="4605092" cy="158706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00EC86"/>
              </a:buClr>
            </a:pPr>
            <a:r>
              <a:rPr lang="en-US" sz="2000" dirty="0"/>
              <a:t>Domain experts could accomplish tasks</a:t>
            </a:r>
            <a:endParaRPr lang="en-US" sz="2000" b="0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No matter the computing environment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No matter the skill level</a:t>
            </a:r>
            <a:endParaRPr lang="en-US" b="0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6270267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39CB18B-BE9D-4ACE-A4ED-5E84F51FC714}"/>
              </a:ext>
            </a:extLst>
          </p:cNvPr>
          <p:cNvGrpSpPr/>
          <p:nvPr/>
        </p:nvGrpSpPr>
        <p:grpSpPr>
          <a:xfrm>
            <a:off x="-1" y="0"/>
            <a:ext cx="12320727" cy="6858001"/>
            <a:chOff x="0" y="0"/>
            <a:chExt cx="12192000" cy="68580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65037DB-BD65-4FED-9A98-B26913D2D24F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993C554-783A-42BD-B581-B3420F6B3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grpSp>
        <p:nvGrpSpPr>
          <p:cNvPr id="2" name="object 2"/>
          <p:cNvGrpSpPr/>
          <p:nvPr/>
        </p:nvGrpSpPr>
        <p:grpSpPr>
          <a:xfrm>
            <a:off x="586739" y="1125435"/>
            <a:ext cx="11605260" cy="5731510"/>
            <a:chOff x="586739" y="1125435"/>
            <a:chExt cx="11605260" cy="5731510"/>
          </a:xfrm>
        </p:grpSpPr>
        <p:sp>
          <p:nvSpPr>
            <p:cNvPr id="3" name="object 3"/>
            <p:cNvSpPr/>
            <p:nvPr/>
          </p:nvSpPr>
          <p:spPr>
            <a:xfrm>
              <a:off x="1175004" y="1251203"/>
              <a:ext cx="10026650" cy="4517390"/>
            </a:xfrm>
            <a:custGeom>
              <a:avLst/>
              <a:gdLst/>
              <a:ahLst/>
              <a:cxnLst/>
              <a:rect l="l" t="t" r="r" b="b"/>
              <a:pathLst>
                <a:path w="10026650" h="4517390">
                  <a:moveTo>
                    <a:pt x="0" y="4517123"/>
                  </a:moveTo>
                  <a:lnTo>
                    <a:pt x="2004060" y="4069105"/>
                  </a:lnTo>
                  <a:lnTo>
                    <a:pt x="4009618" y="3735336"/>
                  </a:lnTo>
                  <a:lnTo>
                    <a:pt x="6015228" y="3281159"/>
                  </a:lnTo>
                  <a:lnTo>
                    <a:pt x="8020786" y="2442959"/>
                  </a:lnTo>
                  <a:lnTo>
                    <a:pt x="10026396" y="0"/>
                  </a:lnTo>
                </a:path>
              </a:pathLst>
            </a:custGeom>
            <a:ln w="76200">
              <a:solidFill>
                <a:srgbClr val="F9D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891" y="5680671"/>
              <a:ext cx="178295" cy="1782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6891" y="5680671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4" h="178435">
                  <a:moveTo>
                    <a:pt x="178295" y="89141"/>
                  </a:moveTo>
                  <a:lnTo>
                    <a:pt x="171292" y="123854"/>
                  </a:lnTo>
                  <a:lnTo>
                    <a:pt x="152193" y="152192"/>
                  </a:lnTo>
                  <a:lnTo>
                    <a:pt x="123859" y="171292"/>
                  </a:lnTo>
                  <a:lnTo>
                    <a:pt x="89154" y="178295"/>
                  </a:lnTo>
                  <a:lnTo>
                    <a:pt x="54462" y="171292"/>
                  </a:lnTo>
                  <a:lnTo>
                    <a:pt x="26122" y="152192"/>
                  </a:lnTo>
                  <a:lnTo>
                    <a:pt x="7009" y="123854"/>
                  </a:lnTo>
                  <a:lnTo>
                    <a:pt x="0" y="89141"/>
                  </a:lnTo>
                  <a:lnTo>
                    <a:pt x="7009" y="54451"/>
                  </a:lnTo>
                  <a:lnTo>
                    <a:pt x="26122" y="26115"/>
                  </a:lnTo>
                  <a:lnTo>
                    <a:pt x="54462" y="7007"/>
                  </a:lnTo>
                  <a:lnTo>
                    <a:pt x="89154" y="0"/>
                  </a:lnTo>
                  <a:lnTo>
                    <a:pt x="123859" y="7007"/>
                  </a:lnTo>
                  <a:lnTo>
                    <a:pt x="152193" y="26115"/>
                  </a:lnTo>
                  <a:lnTo>
                    <a:pt x="171292" y="54451"/>
                  </a:lnTo>
                  <a:lnTo>
                    <a:pt x="178295" y="89141"/>
                  </a:lnTo>
                  <a:close/>
                </a:path>
              </a:pathLst>
            </a:custGeom>
            <a:ln w="76200">
              <a:solidFill>
                <a:srgbClr val="F9D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0964" y="5232602"/>
              <a:ext cx="178295" cy="1783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90964" y="5232602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5" h="178435">
                  <a:moveTo>
                    <a:pt x="178295" y="89141"/>
                  </a:moveTo>
                  <a:lnTo>
                    <a:pt x="171285" y="123862"/>
                  </a:lnTo>
                  <a:lnTo>
                    <a:pt x="152172" y="152217"/>
                  </a:lnTo>
                  <a:lnTo>
                    <a:pt x="123833" y="171335"/>
                  </a:lnTo>
                  <a:lnTo>
                    <a:pt x="89141" y="178346"/>
                  </a:lnTo>
                  <a:lnTo>
                    <a:pt x="54430" y="171335"/>
                  </a:lnTo>
                  <a:lnTo>
                    <a:pt x="26096" y="152217"/>
                  </a:lnTo>
                  <a:lnTo>
                    <a:pt x="7000" y="123862"/>
                  </a:lnTo>
                  <a:lnTo>
                    <a:pt x="0" y="89141"/>
                  </a:lnTo>
                  <a:lnTo>
                    <a:pt x="7000" y="54451"/>
                  </a:lnTo>
                  <a:lnTo>
                    <a:pt x="26096" y="26115"/>
                  </a:lnTo>
                  <a:lnTo>
                    <a:pt x="54430" y="7007"/>
                  </a:lnTo>
                  <a:lnTo>
                    <a:pt x="89141" y="0"/>
                  </a:lnTo>
                  <a:lnTo>
                    <a:pt x="123833" y="7007"/>
                  </a:lnTo>
                  <a:lnTo>
                    <a:pt x="152172" y="26115"/>
                  </a:lnTo>
                  <a:lnTo>
                    <a:pt x="171285" y="54451"/>
                  </a:lnTo>
                  <a:lnTo>
                    <a:pt x="178295" y="89141"/>
                  </a:lnTo>
                  <a:close/>
                </a:path>
              </a:pathLst>
            </a:custGeom>
            <a:ln w="76200">
              <a:solidFill>
                <a:srgbClr val="F9D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6522" y="4898872"/>
              <a:ext cx="178346" cy="1782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96522" y="4898872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5" h="178435">
                  <a:moveTo>
                    <a:pt x="178346" y="89153"/>
                  </a:moveTo>
                  <a:lnTo>
                    <a:pt x="171335" y="123843"/>
                  </a:lnTo>
                  <a:lnTo>
                    <a:pt x="152217" y="152179"/>
                  </a:lnTo>
                  <a:lnTo>
                    <a:pt x="123862" y="171287"/>
                  </a:lnTo>
                  <a:lnTo>
                    <a:pt x="89141" y="178295"/>
                  </a:lnTo>
                  <a:lnTo>
                    <a:pt x="54451" y="171287"/>
                  </a:lnTo>
                  <a:lnTo>
                    <a:pt x="26115" y="152179"/>
                  </a:lnTo>
                  <a:lnTo>
                    <a:pt x="7007" y="123843"/>
                  </a:lnTo>
                  <a:lnTo>
                    <a:pt x="0" y="89153"/>
                  </a:lnTo>
                  <a:lnTo>
                    <a:pt x="7007" y="54440"/>
                  </a:lnTo>
                  <a:lnTo>
                    <a:pt x="26115" y="26103"/>
                  </a:lnTo>
                  <a:lnTo>
                    <a:pt x="54451" y="7002"/>
                  </a:lnTo>
                  <a:lnTo>
                    <a:pt x="89141" y="0"/>
                  </a:lnTo>
                  <a:lnTo>
                    <a:pt x="123862" y="7002"/>
                  </a:lnTo>
                  <a:lnTo>
                    <a:pt x="152217" y="26103"/>
                  </a:lnTo>
                  <a:lnTo>
                    <a:pt x="171335" y="54440"/>
                  </a:lnTo>
                  <a:lnTo>
                    <a:pt x="178346" y="89153"/>
                  </a:lnTo>
                  <a:close/>
                </a:path>
              </a:pathLst>
            </a:custGeom>
            <a:ln w="76200">
              <a:solidFill>
                <a:srgbClr val="F9D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2132" y="4444707"/>
              <a:ext cx="178295" cy="17829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02132" y="4444707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4" h="178435">
                  <a:moveTo>
                    <a:pt x="178295" y="89141"/>
                  </a:moveTo>
                  <a:lnTo>
                    <a:pt x="171285" y="123854"/>
                  </a:lnTo>
                  <a:lnTo>
                    <a:pt x="152172" y="152192"/>
                  </a:lnTo>
                  <a:lnTo>
                    <a:pt x="123833" y="171292"/>
                  </a:lnTo>
                  <a:lnTo>
                    <a:pt x="89141" y="178295"/>
                  </a:lnTo>
                  <a:lnTo>
                    <a:pt x="54430" y="171292"/>
                  </a:lnTo>
                  <a:lnTo>
                    <a:pt x="26096" y="152192"/>
                  </a:lnTo>
                  <a:lnTo>
                    <a:pt x="7000" y="123854"/>
                  </a:lnTo>
                  <a:lnTo>
                    <a:pt x="0" y="89141"/>
                  </a:lnTo>
                  <a:lnTo>
                    <a:pt x="7000" y="54451"/>
                  </a:lnTo>
                  <a:lnTo>
                    <a:pt x="26096" y="26115"/>
                  </a:lnTo>
                  <a:lnTo>
                    <a:pt x="54430" y="7007"/>
                  </a:lnTo>
                  <a:lnTo>
                    <a:pt x="89141" y="0"/>
                  </a:lnTo>
                  <a:lnTo>
                    <a:pt x="123833" y="7007"/>
                  </a:lnTo>
                  <a:lnTo>
                    <a:pt x="152172" y="26115"/>
                  </a:lnTo>
                  <a:lnTo>
                    <a:pt x="171285" y="54451"/>
                  </a:lnTo>
                  <a:lnTo>
                    <a:pt x="178295" y="89141"/>
                  </a:lnTo>
                  <a:close/>
                </a:path>
              </a:pathLst>
            </a:custGeom>
            <a:ln w="76200">
              <a:solidFill>
                <a:srgbClr val="F9D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7690" y="3606507"/>
              <a:ext cx="178346" cy="1782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07690" y="3606507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4" h="178435">
                  <a:moveTo>
                    <a:pt x="178346" y="89141"/>
                  </a:moveTo>
                  <a:lnTo>
                    <a:pt x="171335" y="123854"/>
                  </a:lnTo>
                  <a:lnTo>
                    <a:pt x="152217" y="152192"/>
                  </a:lnTo>
                  <a:lnTo>
                    <a:pt x="123862" y="171292"/>
                  </a:lnTo>
                  <a:lnTo>
                    <a:pt x="89141" y="178295"/>
                  </a:lnTo>
                  <a:lnTo>
                    <a:pt x="54451" y="171292"/>
                  </a:lnTo>
                  <a:lnTo>
                    <a:pt x="26115" y="152192"/>
                  </a:lnTo>
                  <a:lnTo>
                    <a:pt x="7007" y="123854"/>
                  </a:lnTo>
                  <a:lnTo>
                    <a:pt x="0" y="89141"/>
                  </a:lnTo>
                  <a:lnTo>
                    <a:pt x="7007" y="54451"/>
                  </a:lnTo>
                  <a:lnTo>
                    <a:pt x="26115" y="26115"/>
                  </a:lnTo>
                  <a:lnTo>
                    <a:pt x="54451" y="7007"/>
                  </a:lnTo>
                  <a:lnTo>
                    <a:pt x="89141" y="0"/>
                  </a:lnTo>
                  <a:lnTo>
                    <a:pt x="123862" y="7007"/>
                  </a:lnTo>
                  <a:lnTo>
                    <a:pt x="152217" y="26115"/>
                  </a:lnTo>
                  <a:lnTo>
                    <a:pt x="171335" y="54451"/>
                  </a:lnTo>
                  <a:lnTo>
                    <a:pt x="178346" y="89141"/>
                  </a:lnTo>
                  <a:close/>
                </a:path>
              </a:pathLst>
            </a:custGeom>
            <a:ln w="76199">
              <a:solidFill>
                <a:srgbClr val="F9D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13287" y="1163535"/>
              <a:ext cx="178307" cy="17829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13287" y="1163535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4" h="178434">
                  <a:moveTo>
                    <a:pt x="178307" y="89153"/>
                  </a:moveTo>
                  <a:lnTo>
                    <a:pt x="171305" y="123865"/>
                  </a:lnTo>
                  <a:lnTo>
                    <a:pt x="152204" y="152198"/>
                  </a:lnTo>
                  <a:lnTo>
                    <a:pt x="123867" y="171294"/>
                  </a:lnTo>
                  <a:lnTo>
                    <a:pt x="89153" y="178295"/>
                  </a:lnTo>
                  <a:lnTo>
                    <a:pt x="54462" y="171294"/>
                  </a:lnTo>
                  <a:lnTo>
                    <a:pt x="26122" y="152198"/>
                  </a:lnTo>
                  <a:lnTo>
                    <a:pt x="7009" y="123865"/>
                  </a:lnTo>
                  <a:lnTo>
                    <a:pt x="0" y="89153"/>
                  </a:lnTo>
                  <a:lnTo>
                    <a:pt x="7009" y="54462"/>
                  </a:lnTo>
                  <a:lnTo>
                    <a:pt x="26122" y="26122"/>
                  </a:lnTo>
                  <a:lnTo>
                    <a:pt x="54462" y="7009"/>
                  </a:lnTo>
                  <a:lnTo>
                    <a:pt x="89153" y="0"/>
                  </a:lnTo>
                  <a:lnTo>
                    <a:pt x="123867" y="7009"/>
                  </a:lnTo>
                  <a:lnTo>
                    <a:pt x="152204" y="26122"/>
                  </a:lnTo>
                  <a:lnTo>
                    <a:pt x="171305" y="54462"/>
                  </a:lnTo>
                  <a:lnTo>
                    <a:pt x="178307" y="89153"/>
                  </a:lnTo>
                  <a:close/>
                </a:path>
              </a:pathLst>
            </a:custGeom>
            <a:ln w="76200">
              <a:solidFill>
                <a:srgbClr val="F9D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739" y="5753099"/>
              <a:ext cx="1173480" cy="8960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92336" y="5308599"/>
              <a:ext cx="1173454" cy="8890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7907" y="4969763"/>
              <a:ext cx="1167892" cy="89763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00532" y="431107"/>
            <a:ext cx="4028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b="1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sz="2400" b="1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b="1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2400" b="1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b="1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>
                <a:solidFill>
                  <a:srgbClr val="FFFFFF"/>
                </a:solidFill>
                <a:latin typeface="Calibri"/>
                <a:cs typeface="Calibri"/>
              </a:rPr>
              <a:t>ArcGIS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64712" y="5111535"/>
            <a:ext cx="263398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7395">
              <a:lnSpc>
                <a:spcPts val="3000"/>
              </a:lnSpc>
              <a:spcBef>
                <a:spcPts val="95"/>
              </a:spcBef>
            </a:pPr>
            <a:r>
              <a:rPr sz="2800" spc="-25">
                <a:solidFill>
                  <a:srgbClr val="F89827"/>
                </a:solidFill>
                <a:latin typeface="Arial Nova"/>
                <a:cs typeface="Arial Nova"/>
              </a:rPr>
              <a:t>926</a:t>
            </a:r>
            <a:endParaRPr sz="2800">
              <a:latin typeface="Arial Nova"/>
              <a:cs typeface="Arial Nova"/>
            </a:endParaRPr>
          </a:p>
          <a:p>
            <a:pPr marL="12700">
              <a:lnSpc>
                <a:spcPts val="3000"/>
              </a:lnSpc>
            </a:pPr>
            <a:r>
              <a:rPr sz="2800" spc="-25">
                <a:solidFill>
                  <a:srgbClr val="F89827"/>
                </a:solidFill>
                <a:latin typeface="Arial Nova"/>
                <a:cs typeface="Arial Nova"/>
              </a:rPr>
              <a:t>855</a:t>
            </a:r>
            <a:endParaRPr sz="2800">
              <a:latin typeface="Arial Nova"/>
              <a:cs typeface="Arial Nov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64300" y="4521200"/>
            <a:ext cx="1457451" cy="8890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731965" y="4658809"/>
            <a:ext cx="916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>
                <a:solidFill>
                  <a:srgbClr val="F89827"/>
                </a:solidFill>
                <a:latin typeface="Arial Nova"/>
                <a:cs typeface="Arial Nova"/>
              </a:rPr>
              <a:t>1,022</a:t>
            </a:r>
            <a:endParaRPr sz="2800">
              <a:latin typeface="Arial Nova"/>
              <a:cs typeface="Arial Nov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38971" y="3810000"/>
            <a:ext cx="1455928" cy="8890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811479" y="3945442"/>
            <a:ext cx="916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>
                <a:solidFill>
                  <a:srgbClr val="F89827"/>
                </a:solidFill>
                <a:latin typeface="Arial Nova"/>
                <a:cs typeface="Arial Nova"/>
              </a:rPr>
              <a:t>1,200</a:t>
            </a:r>
            <a:endParaRPr sz="2800">
              <a:latin typeface="Arial Nova"/>
              <a:cs typeface="Arial Nov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452100" y="1714500"/>
            <a:ext cx="1214145" cy="89609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723501" y="1855222"/>
            <a:ext cx="916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>
                <a:solidFill>
                  <a:srgbClr val="F89827"/>
                </a:solidFill>
                <a:latin typeface="Arial Nova"/>
                <a:cs typeface="Arial Nova"/>
              </a:rPr>
              <a:t>1,718</a:t>
            </a:r>
            <a:endParaRPr sz="2800">
              <a:latin typeface="Arial Nova"/>
              <a:cs typeface="Arial Nov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9404" y="1463027"/>
            <a:ext cx="5900940" cy="37644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008608" y="4661882"/>
            <a:ext cx="13887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6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ArcPy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60"/>
              </a:lnSpc>
            </a:pP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1600" b="1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76966" y="4024822"/>
            <a:ext cx="1256030" cy="7264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4"/>
              </a:spcBef>
            </a:pP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arcpy.da Background Geoprocessing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00643" y="3823548"/>
            <a:ext cx="1316355" cy="7264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4"/>
              </a:spcBef>
            </a:pP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600" b="1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5">
                <a:solidFill>
                  <a:srgbClr val="FFFFFF"/>
                </a:solidFill>
                <a:latin typeface="Calibri"/>
                <a:cs typeface="Calibri"/>
              </a:rPr>
              <a:t>Pro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1600" b="1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raster functions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41143" y="2973661"/>
            <a:ext cx="1854200" cy="7264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4"/>
              </a:spcBef>
            </a:pP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1600" b="1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600" b="1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b="1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ArcGIS Conda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760"/>
              </a:lnSpc>
            </a:pP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SciPy</a:t>
            </a:r>
            <a:r>
              <a:rPr sz="1600" b="1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40918" y="1772710"/>
            <a:ext cx="1393825" cy="9550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4"/>
              </a:spcBef>
            </a:pP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Jupyter Notebooks Environments</a:t>
            </a:r>
            <a:r>
              <a:rPr sz="1600" b="1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5">
                <a:solidFill>
                  <a:srgbClr val="FFFFFF"/>
                </a:solidFill>
                <a:latin typeface="Calibri"/>
                <a:cs typeface="Calibri"/>
              </a:rPr>
              <a:t>in Pro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337800" y="165100"/>
            <a:ext cx="419100" cy="202565"/>
            <a:chOff x="10337800" y="165100"/>
            <a:chExt cx="419100" cy="202565"/>
          </a:xfrm>
        </p:grpSpPr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53700" y="165100"/>
              <a:ext cx="203200" cy="2006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37800" y="166116"/>
              <a:ext cx="203200" cy="201168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76999" y="1812035"/>
            <a:ext cx="7955915" cy="2242185"/>
            <a:chOff x="476999" y="1812035"/>
            <a:chExt cx="7955915" cy="2242185"/>
          </a:xfrm>
        </p:grpSpPr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63795" y="3852671"/>
              <a:ext cx="201167" cy="2011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93763" y="2973323"/>
              <a:ext cx="201167" cy="20116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93763" y="3246119"/>
              <a:ext cx="201167" cy="20116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1123" y="2051303"/>
              <a:ext cx="201167" cy="2011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28075" y="1812035"/>
              <a:ext cx="201167" cy="20116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19287" y="1812035"/>
              <a:ext cx="201167" cy="20116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77356" y="2985516"/>
              <a:ext cx="201167" cy="2011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6999" y="1912645"/>
              <a:ext cx="5893346" cy="376377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0083800" y="414528"/>
            <a:ext cx="681990" cy="445134"/>
            <a:chOff x="10083800" y="414528"/>
            <a:chExt cx="681990" cy="445134"/>
          </a:xfrm>
        </p:grpSpPr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47603" y="414528"/>
              <a:ext cx="210312" cy="20116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14431" y="422147"/>
              <a:ext cx="211835" cy="20015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83800" y="419100"/>
              <a:ext cx="203200" cy="19963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553700" y="660400"/>
              <a:ext cx="211835" cy="19913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1820370" y="1791612"/>
            <a:ext cx="260071" cy="427482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>
                <a:solidFill>
                  <a:srgbClr val="93E6FF"/>
                </a:solidFill>
                <a:latin typeface="Calibri"/>
                <a:cs typeface="Calibri"/>
              </a:rPr>
              <a:t>Geoprocessing</a:t>
            </a:r>
            <a:r>
              <a:rPr sz="2000" b="1" spc="-70">
                <a:solidFill>
                  <a:srgbClr val="93E6FF"/>
                </a:solidFill>
                <a:latin typeface="Calibri"/>
                <a:cs typeface="Calibri"/>
              </a:rPr>
              <a:t> </a:t>
            </a:r>
            <a:r>
              <a:rPr sz="2000" b="1">
                <a:solidFill>
                  <a:srgbClr val="93E6FF"/>
                </a:solidFill>
                <a:latin typeface="Calibri"/>
                <a:cs typeface="Calibri"/>
              </a:rPr>
              <a:t>tools</a:t>
            </a:r>
            <a:r>
              <a:rPr sz="2000" b="1" spc="-60">
                <a:solidFill>
                  <a:srgbClr val="93E6FF"/>
                </a:solidFill>
                <a:latin typeface="Calibri"/>
                <a:cs typeface="Calibri"/>
              </a:rPr>
              <a:t> </a:t>
            </a:r>
            <a:r>
              <a:rPr sz="2000" b="1">
                <a:solidFill>
                  <a:srgbClr val="93E6FF"/>
                </a:solidFill>
                <a:latin typeface="Calibri"/>
                <a:cs typeface="Calibri"/>
              </a:rPr>
              <a:t>per</a:t>
            </a:r>
            <a:r>
              <a:rPr sz="2000" b="1" spc="-45">
                <a:solidFill>
                  <a:srgbClr val="93E6FF"/>
                </a:solidFill>
                <a:latin typeface="Calibri"/>
                <a:cs typeface="Calibri"/>
              </a:rPr>
              <a:t> </a:t>
            </a:r>
            <a:r>
              <a:rPr sz="2000" b="1" spc="-10">
                <a:solidFill>
                  <a:srgbClr val="93E6FF"/>
                </a:solidFill>
                <a:latin typeface="Calibri"/>
                <a:cs typeface="Calibri"/>
              </a:rPr>
              <a:t>release</a:t>
            </a:r>
            <a:r>
              <a:rPr lang="en-US" sz="2000" b="1" spc="-10">
                <a:solidFill>
                  <a:srgbClr val="93E6FF"/>
                </a:solidFill>
                <a:latin typeface="Calibri"/>
                <a:cs typeface="Calibri"/>
              </a:rPr>
              <a:t> year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075164" y="165100"/>
            <a:ext cx="210299" cy="200660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604724" y="1492130"/>
            <a:ext cx="3149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>
                <a:solidFill>
                  <a:srgbClr val="F1F1F1"/>
                </a:solidFill>
                <a:latin typeface="Calibri"/>
                <a:cs typeface="Calibri"/>
              </a:rPr>
              <a:t>Foundational:</a:t>
            </a:r>
            <a:r>
              <a:rPr sz="1800" spc="-10">
                <a:solidFill>
                  <a:srgbClr val="F1F1F1"/>
                </a:solidFill>
                <a:latin typeface="Calibri"/>
                <a:cs typeface="Calibri"/>
              </a:rPr>
              <a:t>ArcPy,</a:t>
            </a:r>
            <a:r>
              <a:rPr sz="1800" spc="-8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1F1F1"/>
                </a:solidFill>
                <a:latin typeface="Calibri"/>
                <a:cs typeface="Calibri"/>
              </a:rPr>
              <a:t>Pro,</a:t>
            </a:r>
            <a:r>
              <a:rPr sz="1800" spc="-7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1F1F1"/>
                </a:solidFill>
                <a:latin typeface="Calibri"/>
                <a:cs typeface="Calibri"/>
              </a:rPr>
              <a:t>REST</a:t>
            </a:r>
            <a:r>
              <a:rPr sz="1800" spc="-8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25">
                <a:solidFill>
                  <a:srgbClr val="F1F1F1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5048" y="1920731"/>
            <a:ext cx="419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>
                <a:solidFill>
                  <a:srgbClr val="F1F1F1"/>
                </a:solidFill>
                <a:latin typeface="Calibri"/>
                <a:cs typeface="Calibri"/>
              </a:rPr>
              <a:t>Growth:</a:t>
            </a:r>
            <a:r>
              <a:rPr sz="1800">
                <a:solidFill>
                  <a:srgbClr val="F1F1F1"/>
                </a:solidFill>
                <a:latin typeface="Calibri"/>
                <a:cs typeface="Calibri"/>
              </a:rPr>
              <a:t>Deep</a:t>
            </a:r>
            <a:r>
              <a:rPr sz="1800" spc="-2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1F1F1"/>
                </a:solidFill>
                <a:latin typeface="Calibri"/>
                <a:cs typeface="Calibri"/>
              </a:rPr>
              <a:t>Learning,</a:t>
            </a:r>
            <a:r>
              <a:rPr sz="1800" spc="-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1F1F1"/>
                </a:solidFill>
                <a:latin typeface="Calibri"/>
                <a:cs typeface="Calibri"/>
              </a:rPr>
              <a:t>Python</a:t>
            </a:r>
            <a:r>
              <a:rPr sz="1800" spc="-2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1F1F1"/>
                </a:solidFill>
                <a:latin typeface="Calibri"/>
                <a:cs typeface="Calibri"/>
              </a:rPr>
              <a:t>API,</a:t>
            </a:r>
            <a:r>
              <a:rPr sz="1800" spc="-3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1F1F1"/>
                </a:solidFill>
                <a:latin typeface="Calibri"/>
                <a:cs typeface="Calibri"/>
              </a:rPr>
              <a:t>Conda,</a:t>
            </a:r>
            <a:r>
              <a:rPr sz="1800" spc="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781172" y="124725"/>
            <a:ext cx="1468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ArcGIS</a:t>
            </a:r>
            <a:r>
              <a:rPr sz="1600" b="1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Notebook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781172" y="353325"/>
            <a:ext cx="1234440" cy="7264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4"/>
              </a:spcBef>
            </a:pP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1600" b="1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b="1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Science Workstation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42884" y="5764393"/>
            <a:ext cx="645160" cy="101854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120"/>
              </a:spcBef>
            </a:pPr>
            <a:r>
              <a:rPr sz="2800" spc="-25">
                <a:solidFill>
                  <a:srgbClr val="F89827"/>
                </a:solidFill>
                <a:latin typeface="Arial Nova"/>
                <a:cs typeface="Arial Nova"/>
              </a:rPr>
              <a:t>760</a:t>
            </a:r>
            <a:endParaRPr sz="2800">
              <a:latin typeface="Arial Nova"/>
              <a:cs typeface="Arial Nova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200" spc="-20">
                <a:solidFill>
                  <a:srgbClr val="FFFFFF"/>
                </a:solidFill>
                <a:latin typeface="Calibri"/>
                <a:cs typeface="Calibri"/>
              </a:rPr>
              <a:t>2010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861226" y="6422571"/>
            <a:ext cx="5911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>
                <a:solidFill>
                  <a:srgbClr val="FFFFFF"/>
                </a:solidFill>
                <a:latin typeface="Calibri"/>
                <a:cs typeface="Calibri"/>
              </a:rPr>
              <a:t>2012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81241" y="6422571"/>
            <a:ext cx="5911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>
                <a:solidFill>
                  <a:srgbClr val="FFFFFF"/>
                </a:solidFill>
                <a:latin typeface="Calibri"/>
                <a:cs typeface="Calibri"/>
              </a:rPr>
              <a:t>2014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835716" y="6422571"/>
            <a:ext cx="5911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996013" y="6422571"/>
            <a:ext cx="5911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569010" y="6422571"/>
            <a:ext cx="5911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7A13B7B8-EF90-4065-A41E-7CE9BAF1EF33}"/>
              </a:ext>
            </a:extLst>
          </p:cNvPr>
          <p:cNvSpPr/>
          <p:nvPr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1114F"/>
              </a:gs>
              <a:gs pos="28000">
                <a:srgbClr val="01114F"/>
              </a:gs>
              <a:gs pos="67000">
                <a:srgbClr val="080F24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50" name="Picture 49" descr="A screenshot of a video game&#10;&#10;Description automatically generated with medium confidence" hidden="1">
            <a:extLst>
              <a:ext uri="{FF2B5EF4-FFF2-40B4-BE49-F238E27FC236}">
                <a16:creationId xmlns:a16="http://schemas.microsoft.com/office/drawing/2014/main" id="{7C8D1F4F-4EF5-4C8E-AC9F-768514F8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pic>
        <p:nvPicPr>
          <p:cNvPr id="53" name="Picture 52" descr="A screenshot of a video game&#10;&#10;Description automatically generated with medium confidence" hidden="1">
            <a:extLst>
              <a:ext uri="{FF2B5EF4-FFF2-40B4-BE49-F238E27FC236}">
                <a16:creationId xmlns:a16="http://schemas.microsoft.com/office/drawing/2014/main" id="{CA3678B8-4A5E-4CA0-8890-B4AAACE7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90" y="1872977"/>
            <a:ext cx="8115300" cy="4985023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08398" y="5790183"/>
            <a:ext cx="1037174" cy="5137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86383" y="158495"/>
            <a:ext cx="11292841" cy="5124107"/>
            <a:chOff x="786383" y="158495"/>
            <a:chExt cx="11292841" cy="5124107"/>
          </a:xfrm>
        </p:grpSpPr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0648" y="158495"/>
              <a:ext cx="798576" cy="896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383" y="4279392"/>
              <a:ext cx="5611368" cy="3688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2095" y="3852090"/>
              <a:ext cx="1430527" cy="1430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5930" y="3833681"/>
              <a:ext cx="1430489" cy="14305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9728" y="3838327"/>
              <a:ext cx="1430525" cy="14305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47156" y="4300220"/>
            <a:ext cx="719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FFFFFF"/>
                </a:solidFill>
                <a:latin typeface="Arial Narrow"/>
                <a:cs typeface="Arial Narrow"/>
              </a:rPr>
              <a:t>Runtime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7575" y="4249420"/>
            <a:ext cx="6908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5">
                <a:solidFill>
                  <a:srgbClr val="FFFFFF"/>
                </a:solidFill>
                <a:latin typeface="Arial Narrow"/>
                <a:cs typeface="Arial Narrow"/>
              </a:rPr>
              <a:t>.NET</a:t>
            </a:r>
            <a:endParaRPr sz="3400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3576" y="4162044"/>
            <a:ext cx="201612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3215" algn="l"/>
              </a:tabLst>
            </a:pPr>
            <a:r>
              <a:rPr sz="3400" spc="-20">
                <a:solidFill>
                  <a:srgbClr val="FFFFFF"/>
                </a:solidFill>
                <a:latin typeface="Arial Narrow"/>
                <a:cs typeface="Arial Narrow"/>
              </a:rPr>
              <a:t>Java</a:t>
            </a:r>
            <a:r>
              <a:rPr sz="3400">
                <a:solidFill>
                  <a:srgbClr val="FFFFFF"/>
                </a:solidFill>
                <a:latin typeface="Arial Narrow"/>
                <a:cs typeface="Arial Narrow"/>
              </a:rPr>
              <a:t>	</a:t>
            </a:r>
            <a:r>
              <a:rPr sz="3800" spc="-25">
                <a:solidFill>
                  <a:srgbClr val="FFFFFF"/>
                </a:solidFill>
                <a:latin typeface="Vladimir Script"/>
                <a:cs typeface="Vladimir Script"/>
              </a:rPr>
              <a:t>Qt</a:t>
            </a:r>
            <a:endParaRPr sz="3800">
              <a:latin typeface="Vladimir Script"/>
              <a:cs typeface="Vladimir Script"/>
            </a:endParaRPr>
          </a:p>
        </p:txBody>
      </p:sp>
      <p:sp>
        <p:nvSpPr>
          <p:cNvPr id="12" name="object 12"/>
          <p:cNvSpPr txBox="1"/>
          <p:nvPr/>
        </p:nvSpPr>
        <p:spPr>
          <a:xfrm rot="20160000">
            <a:off x="5671373" y="3869625"/>
            <a:ext cx="501513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4"/>
              </a:lnSpc>
            </a:pPr>
            <a:r>
              <a:rPr sz="900" b="1" spc="-85">
                <a:solidFill>
                  <a:srgbClr val="FFFFFF"/>
                </a:solidFill>
                <a:latin typeface="Arial Narrow"/>
                <a:cs typeface="Arial Narrow"/>
              </a:rPr>
              <a:t>Local</a:t>
            </a:r>
            <a:r>
              <a:rPr sz="900" b="1" spc="-3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900" b="1" spc="-4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1350" b="1" spc="-60" baseline="3086">
                <a:solidFill>
                  <a:srgbClr val="FFFFFF"/>
                </a:solidFill>
                <a:latin typeface="Arial Narrow"/>
                <a:cs typeface="Arial Narrow"/>
              </a:rPr>
              <a:t>erver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 rot="20220000">
            <a:off x="2709585" y="3861220"/>
            <a:ext cx="502132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0"/>
              </a:lnSpc>
            </a:pPr>
            <a:r>
              <a:rPr sz="900" b="1" spc="-85">
                <a:solidFill>
                  <a:srgbClr val="FFFFFF"/>
                </a:solidFill>
                <a:latin typeface="Arial Narrow"/>
                <a:cs typeface="Arial Narrow"/>
              </a:rPr>
              <a:t>Local</a:t>
            </a:r>
            <a:r>
              <a:rPr sz="900" b="1" spc="-5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350" b="1" spc="-52" baseline="3086">
                <a:solidFill>
                  <a:srgbClr val="FFFFFF"/>
                </a:solidFill>
                <a:latin typeface="Arial Narrow"/>
                <a:cs typeface="Arial Narrow"/>
              </a:rPr>
              <a:t>Server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 rot="20160000">
            <a:off x="4182441" y="3855101"/>
            <a:ext cx="500895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900" b="1" spc="-75">
                <a:solidFill>
                  <a:srgbClr val="FFFFFF"/>
                </a:solidFill>
                <a:latin typeface="Arial Narrow"/>
                <a:cs typeface="Arial Narrow"/>
              </a:rPr>
              <a:t>Local</a:t>
            </a:r>
            <a:r>
              <a:rPr sz="900" b="1" spc="-3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900" b="1" spc="-45">
                <a:solidFill>
                  <a:srgbClr val="FFFFFF"/>
                </a:solidFill>
                <a:latin typeface="Arial Narrow"/>
                <a:cs typeface="Arial Narrow"/>
              </a:rPr>
              <a:t>Server</a:t>
            </a:r>
            <a:endParaRPr sz="900">
              <a:latin typeface="Arial Narrow"/>
              <a:cs typeface="Arial Narro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6383" y="2470353"/>
            <a:ext cx="8379459" cy="1450340"/>
            <a:chOff x="786383" y="2470353"/>
            <a:chExt cx="8379459" cy="145034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6383" y="2968752"/>
              <a:ext cx="7610856" cy="3688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2482" y="2470353"/>
              <a:ext cx="2876274" cy="143465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5515" y="2474478"/>
              <a:ext cx="1430521" cy="1430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8341" y="2481160"/>
              <a:ext cx="2876892" cy="143897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 rot="20040000">
            <a:off x="2152755" y="2486632"/>
            <a:ext cx="20879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30"/>
              </a:lnSpc>
            </a:pPr>
            <a:r>
              <a:rPr sz="1000" b="1" spc="-45">
                <a:solidFill>
                  <a:srgbClr val="FFFFFF"/>
                </a:solidFill>
                <a:latin typeface="Arial Narrow"/>
                <a:cs typeface="Arial Narrow"/>
              </a:rPr>
              <a:t>Pro</a:t>
            </a:r>
            <a:endParaRPr sz="1000">
              <a:latin typeface="Arial Narrow"/>
              <a:cs typeface="Arial Narrow"/>
            </a:endParaRPr>
          </a:p>
        </p:txBody>
      </p:sp>
      <p:sp>
        <p:nvSpPr>
          <p:cNvPr id="21" name="object 21"/>
          <p:cNvSpPr txBox="1"/>
          <p:nvPr/>
        </p:nvSpPr>
        <p:spPr>
          <a:xfrm rot="20160000">
            <a:off x="4917785" y="2492911"/>
            <a:ext cx="525657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4"/>
              </a:lnSpc>
            </a:pPr>
            <a:r>
              <a:rPr sz="900" b="1" spc="-10">
                <a:solidFill>
                  <a:srgbClr val="FFFFFF"/>
                </a:solidFill>
                <a:latin typeface="Arial Narrow"/>
                <a:cs typeface="Arial Narrow"/>
              </a:rPr>
              <a:t>Drone</a:t>
            </a:r>
            <a:r>
              <a:rPr sz="1350" b="1" spc="-15" baseline="3086">
                <a:solidFill>
                  <a:srgbClr val="FFFFFF"/>
                </a:solidFill>
                <a:latin typeface="Arial Narrow"/>
                <a:cs typeface="Arial Narrow"/>
              </a:rPr>
              <a:t>2Map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22" name="object 22"/>
          <p:cNvSpPr txBox="1"/>
          <p:nvPr/>
        </p:nvSpPr>
        <p:spPr>
          <a:xfrm rot="20160000">
            <a:off x="6327228" y="2512737"/>
            <a:ext cx="649347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50"/>
              </a:lnSpc>
            </a:pPr>
            <a:r>
              <a:rPr sz="800" b="1" spc="-50">
                <a:solidFill>
                  <a:srgbClr val="FFFFFF"/>
                </a:solidFill>
                <a:latin typeface="Arial Narrow"/>
                <a:cs typeface="Arial Narrow"/>
              </a:rPr>
              <a:t>Business</a:t>
            </a:r>
            <a:r>
              <a:rPr sz="800" b="1" spc="25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800" b="1" spc="-2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200" b="1" spc="-30" baseline="3472">
                <a:solidFill>
                  <a:srgbClr val="FFFFFF"/>
                </a:solidFill>
                <a:latin typeface="Arial Narrow"/>
                <a:cs typeface="Arial Narrow"/>
              </a:rPr>
              <a:t>nalyst</a:t>
            </a:r>
            <a:endParaRPr sz="1200" baseline="3472">
              <a:latin typeface="Arial Narrow"/>
              <a:cs typeface="Arial Narrow"/>
            </a:endParaRPr>
          </a:p>
        </p:txBody>
      </p:sp>
      <p:sp>
        <p:nvSpPr>
          <p:cNvPr id="23" name="object 23"/>
          <p:cNvSpPr txBox="1"/>
          <p:nvPr/>
        </p:nvSpPr>
        <p:spPr>
          <a:xfrm rot="20160000">
            <a:off x="7754833" y="2494001"/>
            <a:ext cx="739799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55"/>
              </a:lnSpc>
            </a:pPr>
            <a:r>
              <a:rPr sz="800" b="1" spc="-20">
                <a:solidFill>
                  <a:srgbClr val="FFFFFF"/>
                </a:solidFill>
                <a:latin typeface="Arial Narrow"/>
                <a:cs typeface="Arial Narrow"/>
              </a:rPr>
              <a:t>Workflow</a:t>
            </a:r>
            <a:r>
              <a:rPr sz="800" b="1" spc="1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200" b="1" spc="-15" baseline="3472">
                <a:solidFill>
                  <a:srgbClr val="FFFFFF"/>
                </a:solidFill>
                <a:latin typeface="Arial Narrow"/>
                <a:cs typeface="Arial Narrow"/>
              </a:rPr>
              <a:t>Manager</a:t>
            </a:r>
            <a:endParaRPr sz="1200" baseline="3472">
              <a:latin typeface="Arial Narrow"/>
              <a:cs typeface="Arial Narrow"/>
            </a:endParaRPr>
          </a:p>
        </p:txBody>
      </p:sp>
      <p:sp>
        <p:nvSpPr>
          <p:cNvPr id="24" name="object 24"/>
          <p:cNvSpPr txBox="1"/>
          <p:nvPr/>
        </p:nvSpPr>
        <p:spPr>
          <a:xfrm rot="20040000">
            <a:off x="3573287" y="2463156"/>
            <a:ext cx="28682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35"/>
              </a:lnSpc>
            </a:pPr>
            <a:r>
              <a:rPr sz="1000" b="1" spc="-85">
                <a:solidFill>
                  <a:srgbClr val="FFFFFF"/>
                </a:solidFill>
                <a:latin typeface="Arial Narrow"/>
                <a:cs typeface="Arial Narrow"/>
              </a:rPr>
              <a:t>ArcP</a:t>
            </a:r>
            <a:r>
              <a:rPr sz="1500" b="1" spc="-127" baseline="2777">
                <a:solidFill>
                  <a:srgbClr val="FFFFFF"/>
                </a:solidFill>
                <a:latin typeface="Arial Narrow"/>
                <a:cs typeface="Arial Narrow"/>
              </a:rPr>
              <a:t>y</a:t>
            </a:r>
            <a:endParaRPr sz="1500" baseline="2777">
              <a:latin typeface="Arial Narrow"/>
              <a:cs typeface="Arial Narro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2866" y="2971291"/>
            <a:ext cx="680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>
                <a:solidFill>
                  <a:srgbClr val="FFFFFF"/>
                </a:solidFill>
                <a:latin typeface="Arial Narrow"/>
                <a:cs typeface="Arial Narrow"/>
              </a:rPr>
              <a:t>Desktop</a:t>
            </a:r>
            <a:endParaRPr sz="1800">
              <a:latin typeface="Arial Narrow"/>
              <a:cs typeface="Arial Narro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86383" y="1091183"/>
            <a:ext cx="10351135" cy="1448435"/>
            <a:chOff x="786383" y="1091183"/>
            <a:chExt cx="10351135" cy="1448435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383" y="1603247"/>
              <a:ext cx="10351008" cy="3688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6628" y="1107241"/>
              <a:ext cx="1430525" cy="14305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94268" y="1109014"/>
              <a:ext cx="1430527" cy="14305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41263" y="1091183"/>
              <a:ext cx="4309855" cy="143815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 rot="20160000">
            <a:off x="8441318" y="1099829"/>
            <a:ext cx="686492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5"/>
              </a:lnSpc>
            </a:pPr>
            <a:r>
              <a:rPr sz="900" b="1" spc="-55">
                <a:solidFill>
                  <a:srgbClr val="FFFFFF"/>
                </a:solidFill>
                <a:latin typeface="Arial Narrow"/>
                <a:cs typeface="Arial Narrow"/>
              </a:rPr>
              <a:t>Raste</a:t>
            </a:r>
            <a:r>
              <a:rPr sz="1350" b="1" spc="-82" baseline="3086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1350" b="1" spc="7" baseline="3086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350" b="1" spc="-44" baseline="3086">
                <a:solidFill>
                  <a:srgbClr val="FFFFFF"/>
                </a:solidFill>
                <a:latin typeface="Arial Narrow"/>
                <a:cs typeface="Arial Narrow"/>
              </a:rPr>
              <a:t>Analytics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32" name="object 32"/>
          <p:cNvSpPr txBox="1"/>
          <p:nvPr/>
        </p:nvSpPr>
        <p:spPr>
          <a:xfrm rot="20160000">
            <a:off x="4135628" y="1118857"/>
            <a:ext cx="596522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4"/>
              </a:lnSpc>
            </a:pPr>
            <a:r>
              <a:rPr sz="900" b="1" spc="-65">
                <a:solidFill>
                  <a:srgbClr val="FFFFFF"/>
                </a:solidFill>
                <a:latin typeface="Arial Narrow"/>
                <a:cs typeface="Arial Narrow"/>
              </a:rPr>
              <a:t>API</a:t>
            </a:r>
            <a:r>
              <a:rPr sz="900" b="1" spc="-50">
                <a:solidFill>
                  <a:srgbClr val="FFFFFF"/>
                </a:solidFill>
                <a:latin typeface="Arial Narrow"/>
                <a:cs typeface="Arial Narrow"/>
              </a:rPr>
              <a:t> for</a:t>
            </a:r>
            <a:r>
              <a:rPr sz="900" b="1" spc="-55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350" b="1" spc="-37" baseline="3086">
                <a:solidFill>
                  <a:srgbClr val="FFFFFF"/>
                </a:solidFill>
                <a:latin typeface="Arial Narrow"/>
                <a:cs typeface="Arial Narrow"/>
              </a:rPr>
              <a:t>Python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33" name="object 33"/>
          <p:cNvSpPr txBox="1"/>
          <p:nvPr/>
        </p:nvSpPr>
        <p:spPr>
          <a:xfrm rot="20160000">
            <a:off x="7147619" y="1106955"/>
            <a:ext cx="365667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900" b="1" spc="-25">
                <a:solidFill>
                  <a:srgbClr val="FFFFFF"/>
                </a:solidFill>
                <a:latin typeface="Arial Narrow"/>
                <a:cs typeface="Arial Narrow"/>
              </a:rPr>
              <a:t>Insights</a:t>
            </a:r>
            <a:endParaRPr sz="90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 rot="20100000">
            <a:off x="2705432" y="1134074"/>
            <a:ext cx="453427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5"/>
              </a:lnSpc>
            </a:pPr>
            <a:r>
              <a:rPr sz="900" b="1" spc="-30">
                <a:solidFill>
                  <a:srgbClr val="FFFFFF"/>
                </a:solidFill>
                <a:latin typeface="Arial Narrow"/>
                <a:cs typeface="Arial Narrow"/>
              </a:rPr>
              <a:t>Enterprise</a:t>
            </a:r>
            <a:endParaRPr sz="900">
              <a:latin typeface="Arial Narrow"/>
              <a:cs typeface="Arial Narrow"/>
            </a:endParaRPr>
          </a:p>
        </p:txBody>
      </p:sp>
      <p:sp>
        <p:nvSpPr>
          <p:cNvPr id="35" name="object 35"/>
          <p:cNvSpPr txBox="1"/>
          <p:nvPr/>
        </p:nvSpPr>
        <p:spPr>
          <a:xfrm rot="20160000">
            <a:off x="5516463" y="1097662"/>
            <a:ext cx="756712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0"/>
              </a:lnSpc>
            </a:pPr>
            <a:r>
              <a:rPr sz="900" b="1" spc="-60">
                <a:solidFill>
                  <a:srgbClr val="FFFFFF"/>
                </a:solidFill>
                <a:latin typeface="Arial Narrow"/>
                <a:cs typeface="Arial Narrow"/>
              </a:rPr>
              <a:t>Hosted</a:t>
            </a:r>
            <a:r>
              <a:rPr sz="900" b="1" spc="-45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350" b="1" spc="-60" baseline="3086">
                <a:solidFill>
                  <a:srgbClr val="FFFFFF"/>
                </a:solidFill>
                <a:latin typeface="Arial Narrow"/>
                <a:cs typeface="Arial Narrow"/>
              </a:rPr>
              <a:t>Notebooks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0550" y="352208"/>
            <a:ext cx="27349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2400" b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35">
                <a:solidFill>
                  <a:srgbClr val="FFFFFF"/>
                </a:solidFill>
                <a:latin typeface="Arial"/>
                <a:cs typeface="Arial"/>
              </a:rPr>
              <a:t>Everywhere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51541" y="1098810"/>
            <a:ext cx="1430527" cy="1430527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 rot="20160000">
            <a:off x="9932169" y="1106832"/>
            <a:ext cx="566637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0"/>
              </a:lnSpc>
            </a:pPr>
            <a:r>
              <a:rPr sz="900" b="1" spc="-40">
                <a:solidFill>
                  <a:srgbClr val="FFFFFF"/>
                </a:solidFill>
                <a:latin typeface="Arial Narrow"/>
                <a:cs typeface="Arial Narrow"/>
              </a:rPr>
              <a:t>GeoA</a:t>
            </a:r>
            <a:r>
              <a:rPr sz="1350" b="1" spc="-60" baseline="3086">
                <a:solidFill>
                  <a:srgbClr val="FFFFFF"/>
                </a:solidFill>
                <a:latin typeface="Arial Narrow"/>
                <a:cs typeface="Arial Narrow"/>
              </a:rPr>
              <a:t>nalytics</a:t>
            </a:r>
            <a:endParaRPr sz="1350" baseline="3086">
              <a:latin typeface="Arial Narrow"/>
              <a:cs typeface="Arial Narrow"/>
            </a:endParaRPr>
          </a:p>
        </p:txBody>
      </p:sp>
      <p:grpSp>
        <p:nvGrpSpPr>
          <p:cNvPr id="54" name="3rd Party Systems">
            <a:extLst>
              <a:ext uri="{FF2B5EF4-FFF2-40B4-BE49-F238E27FC236}">
                <a16:creationId xmlns:a16="http://schemas.microsoft.com/office/drawing/2014/main" id="{0CE789DE-DF2B-4983-B0F7-91F538209E89}"/>
              </a:ext>
            </a:extLst>
          </p:cNvPr>
          <p:cNvGrpSpPr/>
          <p:nvPr/>
        </p:nvGrpSpPr>
        <p:grpSpPr>
          <a:xfrm>
            <a:off x="808583" y="5273421"/>
            <a:ext cx="5479415" cy="1442085"/>
            <a:chOff x="808583" y="5273421"/>
            <a:chExt cx="5479415" cy="1442085"/>
          </a:xfrm>
        </p:grpSpPr>
        <p:grpSp>
          <p:nvGrpSpPr>
            <p:cNvPr id="39" name="object 39"/>
            <p:cNvGrpSpPr/>
            <p:nvPr/>
          </p:nvGrpSpPr>
          <p:grpSpPr>
            <a:xfrm>
              <a:off x="808583" y="5273421"/>
              <a:ext cx="5479415" cy="1442085"/>
              <a:chOff x="808583" y="5273421"/>
              <a:chExt cx="5479415" cy="1442085"/>
            </a:xfrm>
          </p:grpSpPr>
          <p:sp>
            <p:nvSpPr>
              <p:cNvPr id="40" name="object 40"/>
              <p:cNvSpPr/>
              <p:nvPr/>
            </p:nvSpPr>
            <p:spPr>
              <a:xfrm>
                <a:off x="808583" y="5795162"/>
                <a:ext cx="5125720" cy="334645"/>
              </a:xfrm>
              <a:custGeom>
                <a:avLst/>
                <a:gdLst/>
                <a:ahLst/>
                <a:cxnLst/>
                <a:rect l="l" t="t" r="r" b="b"/>
                <a:pathLst>
                  <a:path w="5125720" h="334645">
                    <a:moveTo>
                      <a:pt x="5125389" y="334162"/>
                    </a:moveTo>
                    <a:lnTo>
                      <a:pt x="0" y="334162"/>
                    </a:lnTo>
                    <a:lnTo>
                      <a:pt x="0" y="0"/>
                    </a:lnTo>
                    <a:lnTo>
                      <a:pt x="5125389" y="0"/>
                    </a:lnTo>
                    <a:lnTo>
                      <a:pt x="5125389" y="334162"/>
                    </a:lnTo>
                    <a:close/>
                  </a:path>
                </a:pathLst>
              </a:custGeom>
              <a:solidFill>
                <a:srgbClr val="69367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1" name="object 4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56911" y="5284801"/>
                <a:ext cx="1430524" cy="1430526"/>
              </a:xfrm>
              <a:prstGeom prst="rect">
                <a:avLst/>
              </a:prstGeom>
            </p:spPr>
          </p:pic>
          <p:pic>
            <p:nvPicPr>
              <p:cNvPr id="42" name="object 42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10534" y="5273421"/>
                <a:ext cx="1430489" cy="1430489"/>
              </a:xfrm>
              <a:prstGeom prst="rect">
                <a:avLst/>
              </a:prstGeom>
            </p:spPr>
          </p:pic>
        </p:grpSp>
        <p:sp>
          <p:nvSpPr>
            <p:cNvPr id="43" name="object 43"/>
            <p:cNvSpPr txBox="1"/>
            <p:nvPr/>
          </p:nvSpPr>
          <p:spPr>
            <a:xfrm>
              <a:off x="868133" y="5815076"/>
              <a:ext cx="14274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>
                  <a:solidFill>
                    <a:srgbClr val="FFFFFF"/>
                  </a:solidFill>
                  <a:latin typeface="Arial Narrow"/>
                  <a:cs typeface="Arial Narrow"/>
                </a:rPr>
                <a:t>3rd</a:t>
              </a:r>
              <a:r>
                <a:rPr sz="1800" spc="-50">
                  <a:solidFill>
                    <a:srgbClr val="FFFFFF"/>
                  </a:solidFill>
                  <a:latin typeface="Arial Narrow"/>
                  <a:cs typeface="Arial Narrow"/>
                </a:rPr>
                <a:t> </a:t>
              </a:r>
              <a:r>
                <a:rPr sz="1800" spc="-30">
                  <a:solidFill>
                    <a:srgbClr val="FFFFFF"/>
                  </a:solidFill>
                  <a:latin typeface="Arial Narrow"/>
                  <a:cs typeface="Arial Narrow"/>
                </a:rPr>
                <a:t>party</a:t>
              </a:r>
              <a:r>
                <a:rPr sz="1800" spc="-50">
                  <a:solidFill>
                    <a:srgbClr val="FFFFFF"/>
                  </a:solidFill>
                  <a:latin typeface="Arial Narrow"/>
                  <a:cs typeface="Arial Narrow"/>
                </a:rPr>
                <a:t> systems</a:t>
              </a:r>
              <a:endParaRPr sz="1800">
                <a:latin typeface="Arial Narrow"/>
                <a:cs typeface="Arial Narrow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 rot="20220000">
              <a:off x="3288796" y="5300021"/>
              <a:ext cx="771780" cy="1143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860"/>
                </a:lnSpc>
              </a:pPr>
              <a:r>
                <a:rPr sz="900" b="1" spc="-70">
                  <a:solidFill>
                    <a:srgbClr val="FFFFFF"/>
                  </a:solidFill>
                  <a:latin typeface="Arial Narrow"/>
                  <a:cs typeface="Arial Narrow"/>
                </a:rPr>
                <a:t>Azure</a:t>
              </a:r>
              <a:r>
                <a:rPr sz="900" b="1" spc="-55">
                  <a:solidFill>
                    <a:srgbClr val="FFFFFF"/>
                  </a:solidFill>
                  <a:latin typeface="Arial Narrow"/>
                  <a:cs typeface="Arial Narrow"/>
                </a:rPr>
                <a:t> </a:t>
              </a:r>
              <a:r>
                <a:rPr sz="1350" b="1" spc="-44" baseline="3086">
                  <a:solidFill>
                    <a:srgbClr val="FFFFFF"/>
                  </a:solidFill>
                  <a:latin typeface="Arial Narrow"/>
                  <a:cs typeface="Arial Narrow"/>
                </a:rPr>
                <a:t>GeoA</a:t>
              </a:r>
              <a:r>
                <a:rPr sz="1350" b="1" spc="-44" baseline="6172">
                  <a:solidFill>
                    <a:srgbClr val="FFFFFF"/>
                  </a:solidFill>
                  <a:latin typeface="Arial Narrow"/>
                  <a:cs typeface="Arial Narrow"/>
                </a:rPr>
                <a:t>I</a:t>
              </a:r>
              <a:r>
                <a:rPr sz="1350" b="1" spc="-44" baseline="3086">
                  <a:solidFill>
                    <a:srgbClr val="FFFFFF"/>
                  </a:solidFill>
                  <a:latin typeface="Arial Narrow"/>
                  <a:cs typeface="Arial Narrow"/>
                </a:rPr>
                <a:t>D</a:t>
              </a:r>
              <a:r>
                <a:rPr sz="1350" b="1" spc="-44" baseline="6172">
                  <a:solidFill>
                    <a:srgbClr val="FFFFFF"/>
                  </a:solidFill>
                  <a:latin typeface="Arial Narrow"/>
                  <a:cs typeface="Arial Narrow"/>
                </a:rPr>
                <a:t>SVM</a:t>
              </a:r>
              <a:endParaRPr sz="1350" baseline="6172">
                <a:latin typeface="Arial Narrow"/>
                <a:cs typeface="Arial Narrow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 rot="20160000">
              <a:off x="4951041" y="5311098"/>
              <a:ext cx="548613" cy="10265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840"/>
                </a:lnSpc>
              </a:pPr>
              <a:r>
                <a:rPr sz="900" b="1" spc="-100">
                  <a:solidFill>
                    <a:srgbClr val="FFFFFF"/>
                  </a:solidFill>
                  <a:latin typeface="Arial Narrow"/>
                  <a:cs typeface="Arial Narrow"/>
                </a:rPr>
                <a:t>AWS</a:t>
              </a:r>
              <a:r>
                <a:rPr sz="900" b="1" spc="-45">
                  <a:solidFill>
                    <a:srgbClr val="FFFFFF"/>
                  </a:solidFill>
                  <a:latin typeface="Arial Narrow"/>
                  <a:cs typeface="Arial Narrow"/>
                </a:rPr>
                <a:t> </a:t>
              </a:r>
              <a:r>
                <a:rPr sz="900" b="1" spc="-50">
                  <a:solidFill>
                    <a:srgbClr val="FFFFFF"/>
                  </a:solidFill>
                  <a:latin typeface="Arial Narrow"/>
                  <a:cs typeface="Arial Narrow"/>
                </a:rPr>
                <a:t>Lambda</a:t>
              </a:r>
              <a:endParaRPr sz="900">
                <a:latin typeface="Arial Narrow"/>
                <a:cs typeface="Arial Narrow"/>
              </a:endParaRPr>
            </a:p>
          </p:txBody>
        </p:sp>
      </p:grpSp>
      <p:pic>
        <p:nvPicPr>
          <p:cNvPr id="47" name="object 4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96296" y="5501728"/>
            <a:ext cx="737676" cy="85660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20935" y="5410949"/>
            <a:ext cx="778217" cy="90294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D8158EF-6EFD-4591-963A-87EAFDC8729D}"/>
              </a:ext>
            </a:extLst>
          </p:cNvPr>
          <p:cNvSpPr txBox="1"/>
          <p:nvPr/>
        </p:nvSpPr>
        <p:spPr>
          <a:xfrm>
            <a:off x="592826" y="1579026"/>
            <a:ext cx="609420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192405">
              <a:lnSpc>
                <a:spcPct val="100000"/>
              </a:lnSpc>
            </a:pPr>
            <a:r>
              <a:rPr lang="en-US" sz="1800" spc="-10">
                <a:solidFill>
                  <a:srgbClr val="FFFFFF"/>
                </a:solidFill>
                <a:latin typeface="Arial Narrow"/>
                <a:cs typeface="Arial Narrow"/>
              </a:rPr>
              <a:t>Enterprise</a:t>
            </a:r>
            <a:endParaRPr lang="en-US" sz="1800">
              <a:latin typeface="Arial Narrow"/>
              <a:cs typeface="Arial Narrow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1614559"/>
            <a:ext cx="10369296" cy="4298263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ArcGIS Pro</a:t>
            </a:r>
          </a:p>
          <a:p>
            <a:pPr marL="284163" lvl="1" indent="0">
              <a:buClr>
                <a:srgbClr val="00EC86"/>
              </a:buClr>
              <a:buNone/>
            </a:pPr>
            <a:r>
              <a:rPr lang="en-US" i="1" dirty="0" err="1"/>
              <a:t>arcgispro3</a:t>
            </a:r>
            <a:r>
              <a:rPr lang="en-US" dirty="0"/>
              <a:t> environment – wraps up ArcPy and ArcGIS API for Python + 273 other libraries</a:t>
            </a:r>
          </a:p>
          <a:p>
            <a:pPr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r>
              <a:rPr lang="en-US" dirty="0"/>
              <a:t>ArcGIS Online (ArcGIS Notebooks in Online) Runtimes</a:t>
            </a:r>
          </a:p>
          <a:p>
            <a:pPr lvl="1">
              <a:buClr>
                <a:srgbClr val="00EC86"/>
              </a:buClr>
            </a:pPr>
            <a:r>
              <a:rPr lang="en-US" b="0" dirty="0"/>
              <a:t>Standard </a:t>
            </a:r>
          </a:p>
          <a:p>
            <a:pPr lvl="1">
              <a:buClr>
                <a:srgbClr val="00EC86"/>
              </a:buClr>
            </a:pPr>
            <a:r>
              <a:rPr lang="en-US" b="0" dirty="0"/>
              <a:t>Advanced - arcpy</a:t>
            </a:r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ArcGIS Enterprise (</a:t>
            </a:r>
            <a:r>
              <a:rPr lang="en-US" b="0" dirty="0"/>
              <a:t>Notebook Server) Runtimes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Standard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Advanced - arcpy</a:t>
            </a:r>
          </a:p>
          <a:p>
            <a:pPr lvl="1">
              <a:buClr>
                <a:srgbClr val="00EC86"/>
              </a:buClr>
            </a:pPr>
            <a:endParaRPr lang="en-US" b="0" dirty="0"/>
          </a:p>
          <a:p>
            <a:pPr lvl="2">
              <a:buClr>
                <a:srgbClr val="00EC86"/>
              </a:buClr>
            </a:pPr>
            <a:endParaRPr lang="en-US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045690"/>
            <a:ext cx="10369296" cy="276999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Runtime – all that’s necessary to execute code properly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1836"/>
            <a:ext cx="10369296" cy="430887"/>
          </a:xfrm>
        </p:spPr>
        <p:txBody>
          <a:bodyPr/>
          <a:lstStyle/>
          <a:p>
            <a:r>
              <a:rPr lang="en-US" sz="2800" b="0" dirty="0"/>
              <a:t>How do we deliver Python</a:t>
            </a:r>
          </a:p>
        </p:txBody>
      </p:sp>
    </p:spTree>
    <p:extLst>
      <p:ext uri="{BB962C8B-B14F-4D97-AF65-F5344CB8AC3E}">
        <p14:creationId xmlns:p14="http://schemas.microsoft.com/office/powerpoint/2010/main" val="244177546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Dark v4.0.13.pptx" id="{E83DB189-4C52-A046-B44B-03CC0B7DDD03}" vid="{423F4F47-F8B4-2B4C-A5B7-9030C22796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049FB6FED00E4DA16BDBD19956ADB8" ma:contentTypeVersion="7" ma:contentTypeDescription="Create a new document." ma:contentTypeScope="" ma:versionID="179368ab007227aa043c110a8fd1f771">
  <xsd:schema xmlns:xsd="http://www.w3.org/2001/XMLSchema" xmlns:xs="http://www.w3.org/2001/XMLSchema" xmlns:p="http://schemas.microsoft.com/office/2006/metadata/properties" xmlns:ns2="2f451dda-87f0-44fe-8155-a7a8ce8ced40" xmlns:ns3="2cca2253-b4b3-493a-b13d-4e35805225a7" targetNamespace="http://schemas.microsoft.com/office/2006/metadata/properties" ma:root="true" ma:fieldsID="0d5966a9769bfbc775853e8d0dbca08c" ns2:_="" ns3:_="">
    <xsd:import namespace="2f451dda-87f0-44fe-8155-a7a8ce8ced40"/>
    <xsd:import namespace="2cca2253-b4b3-493a-b13d-4e3580522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51dda-87f0-44fe-8155-a7a8ce8ced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a2253-b4b3-493a-b13d-4e3580522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4F718991-AE44-4915-B3FA-DF5B3A2FD863}">
  <ds:schemaRefs>
    <ds:schemaRef ds:uri="2cca2253-b4b3-493a-b13d-4e35805225a7"/>
    <ds:schemaRef ds:uri="2f451dda-87f0-44fe-8155-a7a8ce8ced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6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2cca2253-b4b3-493a-b13d-4e35805225a7"/>
    <ds:schemaRef ds:uri="2f451dda-87f0-44fe-8155-a7a8ce8ced4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0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56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1</TotalTime>
  <Words>768</Words>
  <Application>Microsoft Office PowerPoint</Application>
  <PresentationFormat>Widescreen</PresentationFormat>
  <Paragraphs>184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Lucida Grande</vt:lpstr>
      <vt:lpstr>Arial</vt:lpstr>
      <vt:lpstr>Arial Narrow</vt:lpstr>
      <vt:lpstr>Arial Nova</vt:lpstr>
      <vt:lpstr>Calibri</vt:lpstr>
      <vt:lpstr>Vladimir Script</vt:lpstr>
      <vt:lpstr>Esri_Corporate_Template-Dark</vt:lpstr>
      <vt:lpstr>Strategies for  Scripting and Automating</vt:lpstr>
      <vt:lpstr>Agenda</vt:lpstr>
      <vt:lpstr>PowerPoint Presentation</vt:lpstr>
      <vt:lpstr>PowerPoint Presentation</vt:lpstr>
      <vt:lpstr>Why Python?</vt:lpstr>
      <vt:lpstr>PowerPoint Presentation</vt:lpstr>
      <vt:lpstr>PowerPoint Presentation</vt:lpstr>
      <vt:lpstr>PowerPoint Presentation</vt:lpstr>
      <vt:lpstr>How do we deliver Python</vt:lpstr>
      <vt:lpstr>Section Header</vt:lpstr>
      <vt:lpstr>Demo: ArcGIS Pro Use Case</vt:lpstr>
      <vt:lpstr>Demo: ArcGIS API for Python</vt:lpstr>
      <vt:lpstr>Resources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Pettitt</dc:creator>
  <cp:lastModifiedBy>John Yaist</cp:lastModifiedBy>
  <cp:revision>3</cp:revision>
  <cp:lastPrinted>2021-08-10T23:54:02Z</cp:lastPrinted>
  <dcterms:created xsi:type="dcterms:W3CDTF">2021-10-12T16:08:44Z</dcterms:created>
  <dcterms:modified xsi:type="dcterms:W3CDTF">2022-03-04T23:14:49Z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0x01010053049FB6FED00E4DA16BDBD19956ADB8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</Properties>
</file>